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tiff" ContentType="image/tiff"/>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26" r:id="rId2"/>
    <p:sldId id="335" r:id="rId3"/>
    <p:sldId id="338" r:id="rId4"/>
    <p:sldId id="344" r:id="rId5"/>
    <p:sldId id="329" r:id="rId6"/>
    <p:sldId id="328" r:id="rId7"/>
    <p:sldId id="339" r:id="rId8"/>
    <p:sldId id="294" r:id="rId9"/>
    <p:sldId id="340" r:id="rId10"/>
    <p:sldId id="341" r:id="rId11"/>
    <p:sldId id="313" r:id="rId12"/>
    <p:sldId id="314" r:id="rId13"/>
    <p:sldId id="332" r:id="rId14"/>
    <p:sldId id="333" r:id="rId15"/>
    <p:sldId id="302" r:id="rId16"/>
    <p:sldId id="300" r:id="rId17"/>
    <p:sldId id="301" r:id="rId18"/>
    <p:sldId id="320" r:id="rId19"/>
    <p:sldId id="323" r:id="rId20"/>
    <p:sldId id="272" r:id="rId21"/>
    <p:sldId id="318" r:id="rId22"/>
    <p:sldId id="331" r:id="rId23"/>
    <p:sldId id="277" r:id="rId24"/>
    <p:sldId id="275" r:id="rId25"/>
    <p:sldId id="265" r:id="rId26"/>
    <p:sldId id="305" r:id="rId27"/>
    <p:sldId id="29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5220"/>
    <a:srgbClr val="14762E"/>
    <a:srgbClr val="0630B6"/>
    <a:srgbClr val="9DD06A"/>
    <a:srgbClr val="005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6487" autoAdjust="0"/>
    <p:restoredTop sz="94224" autoAdjust="0"/>
  </p:normalViewPr>
  <p:slideViewPr>
    <p:cSldViewPr>
      <p:cViewPr varScale="1">
        <p:scale>
          <a:sx n="68" d="100"/>
          <a:sy n="68" d="100"/>
        </p:scale>
        <p:origin x="-1218"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E3EDE-7887-4680-A625-A16CCF0EE6CB}" type="datetimeFigureOut">
              <a:rPr lang="en-US" smtClean="0"/>
              <a:pPr/>
              <a:t>4/26/2012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BDACF3-9BBD-4F8A-9E88-2F1CE172FD6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noTextEdit="1"/>
          </p:cNvSpPr>
          <p:nvPr>
            <p:ph type="sldImg"/>
          </p:nvPr>
        </p:nvSpPr>
        <p:spPr>
          <a:ln/>
        </p:spPr>
      </p:sp>
      <p:sp>
        <p:nvSpPr>
          <p:cNvPr id="6146" name="Notes Placeholder 2"/>
          <p:cNvSpPr>
            <a:spLocks noGrp="1"/>
          </p:cNvSpPr>
          <p:nvPr>
            <p:ph type="body" idx="1"/>
          </p:nvPr>
        </p:nvSpPr>
        <p:spPr>
          <a:noFill/>
          <a:ln/>
        </p:spPr>
        <p:txBody>
          <a:bodyPr/>
          <a:lstStyle/>
          <a:p>
            <a:r>
              <a:rPr lang="en-US" dirty="0" smtClean="0">
                <a:latin typeface="Times New Roman" pitchFamily="18" charset="0"/>
                <a:ea typeface="ＭＳ Ｐゴシック" charset="-128"/>
              </a:rPr>
              <a:t>Thanks Woody.</a:t>
            </a:r>
            <a:r>
              <a:rPr lang="en-US" baseline="0" dirty="0" smtClean="0">
                <a:latin typeface="Times New Roman" pitchFamily="18" charset="0"/>
                <a:ea typeface="ＭＳ Ｐゴシック" charset="-128"/>
              </a:rPr>
              <a:t> I want to start by thanking the many US Fish and Wildlife Service biologists, especially the co-Is at the folks at </a:t>
            </a:r>
            <a:r>
              <a:rPr lang="en-US" baseline="0" dirty="0" err="1" smtClean="0">
                <a:latin typeface="Times New Roman" pitchFamily="18" charset="0"/>
                <a:ea typeface="ＭＳ Ｐゴシック" charset="-128"/>
              </a:rPr>
              <a:t>Patuxent</a:t>
            </a:r>
            <a:r>
              <a:rPr lang="en-US" baseline="0" dirty="0" smtClean="0">
                <a:latin typeface="Times New Roman" pitchFamily="18" charset="0"/>
                <a:ea typeface="ＭＳ Ｐゴシック" charset="-128"/>
              </a:rPr>
              <a:t> Wildlife Research Center and the HAPET joint venture in PPR.  Also DU Canada and the NA Waterfowl Working Group.  </a:t>
            </a:r>
          </a:p>
        </p:txBody>
      </p:sp>
      <p:sp>
        <p:nvSpPr>
          <p:cNvPr id="6147" name="Slide Number Placeholder 3"/>
          <p:cNvSpPr>
            <a:spLocks noGrp="1"/>
          </p:cNvSpPr>
          <p:nvPr>
            <p:ph type="sldNum" sz="quarter" idx="5"/>
          </p:nvPr>
        </p:nvSpPr>
        <p:spPr>
          <a:noFill/>
        </p:spPr>
        <p:txBody>
          <a:bodyPr/>
          <a:lstStyle/>
          <a:p>
            <a:fld id="{5F3D40ED-593C-4F89-A5C9-FCD957D023CD}"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8888" fontAlgn="base">
              <a:spcBef>
                <a:spcPct val="30000"/>
              </a:spcBef>
              <a:spcAft>
                <a:spcPct val="0"/>
              </a:spcAft>
              <a:defRPr/>
            </a:pPr>
            <a:r>
              <a:rPr lang="en-US" baseline="0" dirty="0" smtClean="0"/>
              <a:t>This three part system is just that a workflow that can be applied to any species dataset.  And the acronym here that captures this process, we call EALGES.  It’s an ENGINE in need of FUEL and that fuel is NASA data and data products.</a:t>
            </a:r>
          </a:p>
        </p:txBody>
      </p:sp>
      <p:sp>
        <p:nvSpPr>
          <p:cNvPr id="4" name="Slide Number Placeholder 3"/>
          <p:cNvSpPr>
            <a:spLocks noGrp="1"/>
          </p:cNvSpPr>
          <p:nvPr>
            <p:ph type="sldNum" sz="quarter" idx="10"/>
          </p:nvPr>
        </p:nvSpPr>
        <p:spPr/>
        <p:txBody>
          <a:bodyPr/>
          <a:lstStyle/>
          <a:p>
            <a:pPr>
              <a:defRPr/>
            </a:pPr>
            <a:fld id="{B546B4CE-8FF2-4A10-98C8-12B7B1A13742}"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is a visualization of about 80% of th</a:t>
            </a:r>
            <a:r>
              <a:rPr lang="en-US" dirty="0" smtClean="0"/>
              <a:t>e work</a:t>
            </a:r>
            <a:r>
              <a:rPr lang="en-US" baseline="0" dirty="0" smtClean="0"/>
              <a:t> flow process—merging species observations (red dots) with NASA covariates layers (explanatory variables).   As many of you know, is tedious, complex, manifold, and in too many cases more of an art than a science.  So rather than a whole lot of ONE-OFFS, we decided to engage our federal agency assessment team, listen to their specific needs—careful not to impose our own constraints—and then carefully develop the TOOLS to  standardize the workflow and make it transparent and rigorous so that land management agencies can do the analysis themselves.  --No small task—</a:t>
            </a:r>
          </a:p>
        </p:txBody>
      </p:sp>
      <p:sp>
        <p:nvSpPr>
          <p:cNvPr id="4" name="Slide Number Placeholder 3"/>
          <p:cNvSpPr>
            <a:spLocks noGrp="1"/>
          </p:cNvSpPr>
          <p:nvPr>
            <p:ph type="sldNum" sz="quarter" idx="10"/>
          </p:nvPr>
        </p:nvSpPr>
        <p:spPr/>
        <p:txBody>
          <a:bodyPr/>
          <a:lstStyle/>
          <a:p>
            <a:fld id="{5616550D-6BA5-49CC-9DE3-9B85ED82038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Here are some of the toolkit groups we developed to get us through the workflow from the management question to data discovery to data merging to analysis to modeling and to forecasting leading to decision-making… that collectively called EAGLES .  They are all free if you have: </a:t>
            </a:r>
            <a:r>
              <a:rPr lang="en-US" b="1" baseline="0" dirty="0" err="1" smtClean="0"/>
              <a:t>ArcGIS</a:t>
            </a:r>
            <a:r>
              <a:rPr lang="en-US" b="1" baseline="0" dirty="0" smtClean="0"/>
              <a:t> and access to the internet</a:t>
            </a:r>
            <a:r>
              <a:rPr lang="en-US" b="0" baseline="0" dirty="0" smtClean="0"/>
              <a:t>—and fairly user-friendly.  You can find them at our website here…  </a:t>
            </a:r>
          </a:p>
          <a:p>
            <a:endParaRPr lang="en-US" b="0" baseline="0" dirty="0" smtClean="0"/>
          </a:p>
          <a:p>
            <a:r>
              <a:rPr lang="en-US" b="0" baseline="0" dirty="0" smtClean="0"/>
              <a:t>Now, I will use the COASTER tool as an example and show some model results.  And BTW, we use the term RISK population models to emphasize the inclusion of all known factors—risks and rewards—in statistical models that are both spatially-explicit and temporally dynamic.</a:t>
            </a:r>
          </a:p>
        </p:txBody>
      </p:sp>
      <p:sp>
        <p:nvSpPr>
          <p:cNvPr id="4" name="Slide Number Placeholder 3"/>
          <p:cNvSpPr>
            <a:spLocks noGrp="1"/>
          </p:cNvSpPr>
          <p:nvPr>
            <p:ph type="sldNum" sz="quarter" idx="10"/>
          </p:nvPr>
        </p:nvSpPr>
        <p:spPr/>
        <p:txBody>
          <a:bodyPr/>
          <a:lstStyle/>
          <a:p>
            <a:fld id="{5616550D-6BA5-49CC-9DE3-9B85ED82038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the ACRONYM.</a:t>
            </a:r>
            <a:r>
              <a:rPr lang="en-US" baseline="0" dirty="0" smtClean="0"/>
              <a:t>  Is a tool for easy access and manipulation of large data sets (many </a:t>
            </a:r>
            <a:r>
              <a:rPr lang="en-US" baseline="0" dirty="0" err="1" smtClean="0"/>
              <a:t>Terrabytes</a:t>
            </a:r>
            <a:r>
              <a:rPr lang="en-US" baseline="0" dirty="0" smtClean="0"/>
              <a:t>) for t</a:t>
            </a:r>
            <a:r>
              <a:rPr lang="en-US" dirty="0" smtClean="0"/>
              <a:t>rends, anomalies,</a:t>
            </a:r>
            <a:r>
              <a:rPr lang="en-US" baseline="0" dirty="0" smtClean="0"/>
              <a:t> </a:t>
            </a:r>
            <a:r>
              <a:rPr lang="en-US" baseline="0" dirty="0" err="1" smtClean="0"/>
              <a:t>theshholding</a:t>
            </a:r>
            <a:r>
              <a:rPr lang="en-US" baseline="0" dirty="0" smtClean="0"/>
              <a:t>, and analysis for any raster datasets.  Here we displayed pulling out a single day of an extreme weather event within a 60 year data set of daily climate data. There are many other functions and capabilities with the COASTER toolset.  Say here what COASTER is and how it allows you to manipulate many large spatial data sets through time and how to cookie-cut what you want.</a:t>
            </a:r>
          </a:p>
        </p:txBody>
      </p:sp>
      <p:sp>
        <p:nvSpPr>
          <p:cNvPr id="4" name="Slide Number Placeholder 3"/>
          <p:cNvSpPr>
            <a:spLocks noGrp="1"/>
          </p:cNvSpPr>
          <p:nvPr>
            <p:ph type="sldNum" sz="quarter" idx="10"/>
          </p:nvPr>
        </p:nvSpPr>
        <p:spPr/>
        <p:txBody>
          <a:bodyPr/>
          <a:lstStyle/>
          <a:p>
            <a:pPr>
              <a:defRPr/>
            </a:pPr>
            <a:fld id="{B546B4CE-8FF2-4A10-98C8-12B7B1A13742}"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COASTER can also be used</a:t>
            </a:r>
            <a:r>
              <a:rPr lang="en-US" baseline="0" dirty="0" smtClean="0"/>
              <a:t> to conduct Ecosystem Assessments, for example here, where we looked at a 55-year trend in spring green-up in the PNW and Northern Rockies.</a:t>
            </a:r>
          </a:p>
        </p:txBody>
      </p:sp>
      <p:sp>
        <p:nvSpPr>
          <p:cNvPr id="4" name="Slide Number Placeholder 3"/>
          <p:cNvSpPr>
            <a:spLocks noGrp="1"/>
          </p:cNvSpPr>
          <p:nvPr>
            <p:ph type="sldNum" sz="quarter" idx="10"/>
          </p:nvPr>
        </p:nvSpPr>
        <p:spPr/>
        <p:txBody>
          <a:bodyPr/>
          <a:lstStyle/>
          <a:p>
            <a:fld id="{1895D01A-CBED-42F6-B40C-CE3D06B9A4B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example of this whole process and</a:t>
            </a:r>
            <a:r>
              <a:rPr lang="en-US" baseline="0" dirty="0" smtClean="0"/>
              <a:t> how we got started with migratory species is our work with BISON work in </a:t>
            </a:r>
            <a:r>
              <a:rPr lang="en-US" baseline="0" dirty="0" err="1" smtClean="0"/>
              <a:t>Jellystone</a:t>
            </a:r>
            <a:r>
              <a:rPr lang="en-US" baseline="0" dirty="0" smtClean="0"/>
              <a:t>—a rather nasty </a:t>
            </a:r>
            <a:r>
              <a:rPr lang="en-US" baseline="0" dirty="0" err="1" smtClean="0"/>
              <a:t>migrator</a:t>
            </a:r>
            <a:r>
              <a:rPr lang="en-US" baseline="0" dirty="0" smtClean="0"/>
              <a:t> in many ways.  They gave us a call about 5 years ago in need some serious decision support for habitat planning, ID-</a:t>
            </a:r>
            <a:r>
              <a:rPr lang="en-US" baseline="0" dirty="0" err="1" smtClean="0"/>
              <a:t>ing</a:t>
            </a:r>
            <a:r>
              <a:rPr lang="en-US" baseline="0" dirty="0" smtClean="0"/>
              <a:t> corridors, herding on horses, media response teams, corralling, injecting, capturing, dealing with </a:t>
            </a:r>
            <a:r>
              <a:rPr lang="en-US" baseline="0" dirty="0" err="1" smtClean="0"/>
              <a:t>contenious</a:t>
            </a:r>
            <a:r>
              <a:rPr lang="en-US" baseline="0" dirty="0" smtClean="0"/>
              <a:t> partners to name few.</a:t>
            </a:r>
            <a:endParaRPr lang="en-US" dirty="0"/>
          </a:p>
        </p:txBody>
      </p:sp>
      <p:sp>
        <p:nvSpPr>
          <p:cNvPr id="4" name="Slide Number Placeholder 3"/>
          <p:cNvSpPr>
            <a:spLocks noGrp="1"/>
          </p:cNvSpPr>
          <p:nvPr>
            <p:ph type="sldNum" sz="quarter" idx="10"/>
          </p:nvPr>
        </p:nvSpPr>
        <p:spPr/>
        <p:txBody>
          <a:bodyPr/>
          <a:lstStyle/>
          <a:p>
            <a:fld id="{5616550D-6BA5-49CC-9DE3-9B85ED82038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Developed</a:t>
            </a:r>
            <a:r>
              <a:rPr lang="en-US" baseline="0" dirty="0" smtClean="0"/>
              <a:t> yet another </a:t>
            </a:r>
            <a:r>
              <a:rPr lang="en-US" baseline="0" dirty="0" err="1" smtClean="0"/>
              <a:t>ArcGIS</a:t>
            </a:r>
            <a:r>
              <a:rPr lang="en-US" baseline="0" dirty="0" smtClean="0"/>
              <a:t> plug-in.  This one calculates aboveground forage biomass.</a:t>
            </a:r>
            <a:endParaRPr lang="en-US" dirty="0"/>
          </a:p>
        </p:txBody>
      </p:sp>
      <p:sp>
        <p:nvSpPr>
          <p:cNvPr id="4" name="Slide Number Placeholder 3"/>
          <p:cNvSpPr>
            <a:spLocks noGrp="1"/>
          </p:cNvSpPr>
          <p:nvPr>
            <p:ph type="sldNum" sz="quarter" idx="10"/>
          </p:nvPr>
        </p:nvSpPr>
        <p:spPr/>
        <p:txBody>
          <a:bodyPr/>
          <a:lstStyle/>
          <a:p>
            <a:fld id="{5616550D-6BA5-49CC-9DE3-9B85ED82038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t>
            </a:r>
            <a:r>
              <a:rPr lang="en-US" dirty="0" err="1" smtClean="0"/>
              <a:t>ArcGIS</a:t>
            </a:r>
            <a:r>
              <a:rPr lang="en-US" baseline="0" dirty="0" smtClean="0"/>
              <a:t> plug-in automatically goes out and grabs and ingests daily </a:t>
            </a:r>
            <a:r>
              <a:rPr lang="en-US" baseline="0" dirty="0" err="1" smtClean="0"/>
              <a:t>snotel</a:t>
            </a:r>
            <a:r>
              <a:rPr lang="en-US" baseline="0" dirty="0" smtClean="0"/>
              <a:t> data into a multiple regression model and to create daily or monthly snow-water-equivalent surfaces to later modeling in this case…. Bison responding to changing snowpack.  The three significant variables for predicting movements:  herd size, annual forage biomass, and changing snowpack.  Where would the model be without forage biomass and snowpack…. Deficient?</a:t>
            </a:r>
            <a:endParaRPr lang="en-US" dirty="0"/>
          </a:p>
        </p:txBody>
      </p:sp>
      <p:sp>
        <p:nvSpPr>
          <p:cNvPr id="4" name="Slide Number Placeholder 3"/>
          <p:cNvSpPr>
            <a:spLocks noGrp="1"/>
          </p:cNvSpPr>
          <p:nvPr>
            <p:ph type="sldNum" sz="quarter" idx="10"/>
          </p:nvPr>
        </p:nvSpPr>
        <p:spPr/>
        <p:txBody>
          <a:bodyPr/>
          <a:lstStyle/>
          <a:p>
            <a:fld id="{5616550D-6BA5-49CC-9DE3-9B85ED82038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got our feet</a:t>
            </a:r>
            <a:r>
              <a:rPr lang="en-US" baseline="0" dirty="0" smtClean="0"/>
              <a:t> wet with waterfowl data by analysis of a 9 year data set from Yukon Flats NWR in Alaska to examine why lesser </a:t>
            </a:r>
            <a:r>
              <a:rPr lang="en-US" baseline="0" dirty="0" err="1" smtClean="0"/>
              <a:t>scaup</a:t>
            </a:r>
            <a:r>
              <a:rPr lang="en-US" baseline="0" dirty="0" smtClean="0"/>
              <a:t> have been declining.  </a:t>
            </a:r>
            <a:r>
              <a:rPr lang="en-US" dirty="0" smtClean="0"/>
              <a:t>Major challenge in dealing with</a:t>
            </a:r>
            <a:r>
              <a:rPr lang="en-US" baseline="0" dirty="0" smtClean="0"/>
              <a:t> both spatial and temporal variability.</a:t>
            </a:r>
          </a:p>
          <a:p>
            <a:endParaRPr lang="en-US" baseline="0" dirty="0" smtClean="0"/>
          </a:p>
        </p:txBody>
      </p:sp>
      <p:sp>
        <p:nvSpPr>
          <p:cNvPr id="4" name="Slide Number Placeholder 3"/>
          <p:cNvSpPr>
            <a:spLocks noGrp="1"/>
          </p:cNvSpPr>
          <p:nvPr>
            <p:ph type="sldNum" sz="quarter" idx="10"/>
          </p:nvPr>
        </p:nvSpPr>
        <p:spPr/>
        <p:txBody>
          <a:bodyPr/>
          <a:lstStyle/>
          <a:p>
            <a:fld id="{BA8FAE3F-D582-4D44-A27A-2BB2B9E4D67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Back</a:t>
            </a:r>
            <a:r>
              <a:rPr lang="en-US" baseline="0" dirty="0" smtClean="0"/>
              <a:t> to our second project, our A.30 </a:t>
            </a:r>
            <a:r>
              <a:rPr lang="en-US" baseline="0" dirty="0" err="1" smtClean="0"/>
              <a:t>BioClim</a:t>
            </a:r>
            <a:r>
              <a:rPr lang="en-US" baseline="0" dirty="0" smtClean="0"/>
              <a:t> project… our study site is the mid-continent region.  A c</a:t>
            </a:r>
            <a:r>
              <a:rPr lang="en-US" dirty="0" smtClean="0"/>
              <a:t>ontinental scale study is a good match for new NASA</a:t>
            </a:r>
            <a:r>
              <a:rPr lang="en-US" baseline="0" dirty="0" smtClean="0"/>
              <a:t> data and data products, many of which we will be producing at a per MODIS tile basis using a variety of modeling approaches to get at a variety of  temporally-dynamic covariates …  We are in data production mode now for those needed covariates…</a:t>
            </a:r>
            <a:endParaRPr lang="en-US" dirty="0"/>
          </a:p>
        </p:txBody>
      </p:sp>
      <p:sp>
        <p:nvSpPr>
          <p:cNvPr id="4" name="Slide Number Placeholder 3"/>
          <p:cNvSpPr>
            <a:spLocks noGrp="1"/>
          </p:cNvSpPr>
          <p:nvPr>
            <p:ph type="sldNum" sz="quarter" idx="10"/>
          </p:nvPr>
        </p:nvSpPr>
        <p:spPr/>
        <p:txBody>
          <a:bodyPr/>
          <a:lstStyle/>
          <a:p>
            <a:fld id="{8EBDACF3-9BBD-4F8A-9E88-2F1CE172FD62}"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a:t>
            </a:r>
            <a:r>
              <a:rPr lang="en-US" dirty="0" smtClean="0"/>
              <a:t>Woody asked me to address</a:t>
            </a:r>
            <a:r>
              <a:rPr lang="en-US" baseline="0" dirty="0" smtClean="0"/>
              <a:t> two awards that </a:t>
            </a:r>
            <a:r>
              <a:rPr lang="en-US" dirty="0" smtClean="0"/>
              <a:t>overlap by one year—and we are currently in that overlap year.  </a:t>
            </a:r>
          </a:p>
          <a:p>
            <a:endParaRPr lang="en-US" dirty="0" smtClean="0"/>
          </a:p>
          <a:p>
            <a:r>
              <a:rPr lang="en-US" dirty="0" smtClean="0"/>
              <a:t>Essentially,</a:t>
            </a:r>
            <a:r>
              <a:rPr lang="en-US" baseline="0" dirty="0" smtClean="0"/>
              <a:t> the </a:t>
            </a:r>
            <a:r>
              <a:rPr lang="en-US" b="1" baseline="0" dirty="0" smtClean="0"/>
              <a:t>techniques and models </a:t>
            </a:r>
            <a:r>
              <a:rPr lang="en-US" baseline="0" dirty="0" smtClean="0"/>
              <a:t>developed in the first project HERE (development of spatially-explicit population models for the new DOI Landscape Conservation Cooperative program) are being enhanced and applied (HIT SLIDE CHANGE) … </a:t>
            </a:r>
          </a:p>
        </p:txBody>
      </p:sp>
      <p:sp>
        <p:nvSpPr>
          <p:cNvPr id="4" name="Slide Number Placeholder 3"/>
          <p:cNvSpPr>
            <a:spLocks noGrp="1"/>
          </p:cNvSpPr>
          <p:nvPr>
            <p:ph type="sldNum" sz="quarter" idx="10"/>
          </p:nvPr>
        </p:nvSpPr>
        <p:spPr/>
        <p:txBody>
          <a:bodyPr/>
          <a:lstStyle/>
          <a:p>
            <a:fld id="{8EBDACF3-9BBD-4F8A-9E88-2F1CE172FD62}"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a:t>
            </a:r>
            <a:r>
              <a:rPr lang="en-US" baseline="0" dirty="0" smtClean="0"/>
              <a:t> come up with a fairly standard set of temporally dynamic variables, many of which have been used in many of the species data sets we analyzed, and are producing them at various resolution across the continent.  Those in red are what our agency partners are telling us to include at this point for waterfowl ...  </a:t>
            </a:r>
            <a:r>
              <a:rPr lang="en-US" dirty="0" smtClean="0"/>
              <a:t>Mention</a:t>
            </a:r>
            <a:r>
              <a:rPr lang="en-US" baseline="0" dirty="0" smtClean="0"/>
              <a:t> that most of these will be posted very soon on COASTER for direct access and </a:t>
            </a:r>
            <a:r>
              <a:rPr lang="en-US" baseline="0" dirty="0" err="1" smtClean="0"/>
              <a:t>manipuation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EBDACF3-9BBD-4F8A-9E88-2F1CE172FD62}"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Quick</a:t>
            </a:r>
            <a:r>
              <a:rPr lang="en-US" baseline="0" dirty="0" smtClean="0"/>
              <a:t> story on how we responded….</a:t>
            </a:r>
            <a:endParaRPr lang="en-US" dirty="0"/>
          </a:p>
        </p:txBody>
      </p:sp>
      <p:sp>
        <p:nvSpPr>
          <p:cNvPr id="4" name="Slide Number Placeholder 3"/>
          <p:cNvSpPr>
            <a:spLocks noGrp="1"/>
          </p:cNvSpPr>
          <p:nvPr>
            <p:ph type="sldNum" sz="quarter" idx="10"/>
          </p:nvPr>
        </p:nvSpPr>
        <p:spPr/>
        <p:txBody>
          <a:bodyPr/>
          <a:lstStyle/>
          <a:p>
            <a:fld id="{8EBDACF3-9BBD-4F8A-9E88-2F1CE172FD62}"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the points on</a:t>
            </a:r>
            <a:r>
              <a:rPr lang="en-US" baseline="0" dirty="0" smtClean="0"/>
              <a:t> the lower axis (Y of 0.0, measured &lt; 0.3) were from errors in the </a:t>
            </a:r>
            <a:r>
              <a:rPr lang="en-US" baseline="0" dirty="0" err="1" smtClean="0"/>
              <a:t>Landsat</a:t>
            </a:r>
            <a:r>
              <a:rPr lang="en-US" baseline="0" dirty="0" smtClean="0"/>
              <a:t> classification (i.e., cloud shadow cells that were classified as water).  </a:t>
            </a:r>
            <a:endParaRPr lang="en-US" dirty="0"/>
          </a:p>
        </p:txBody>
      </p:sp>
      <p:sp>
        <p:nvSpPr>
          <p:cNvPr id="4" name="Slide Number Placeholder 3"/>
          <p:cNvSpPr>
            <a:spLocks noGrp="1"/>
          </p:cNvSpPr>
          <p:nvPr>
            <p:ph type="sldNum" sz="quarter" idx="10"/>
          </p:nvPr>
        </p:nvSpPr>
        <p:spPr/>
        <p:txBody>
          <a:bodyPr/>
          <a:lstStyle/>
          <a:p>
            <a:fld id="{D554589F-BAD6-3649-9559-D17BD39062DB}"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0DCC461D-EDAB-4F1D-B58C-EA1AC4CC8661}" type="slidenum">
              <a:rPr lang="en-US"/>
              <a:pPr/>
              <a:t>24</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dirty="0" smtClean="0"/>
              <a:t>Variation in freeze/thaw during winter-spring</a:t>
            </a:r>
            <a:r>
              <a:rPr lang="en-US" baseline="0" dirty="0" smtClean="0"/>
              <a:t> transition has increased nearly one week over thirty years with a north-south reversal in the mid-continent region of NA.   Tren</a:t>
            </a:r>
            <a:r>
              <a:rPr lang="en-US" dirty="0" smtClean="0"/>
              <a:t>d for winter (Dec, Jan, Feb) </a:t>
            </a:r>
            <a:r>
              <a:rPr lang="en-US" dirty="0" err="1" smtClean="0"/>
              <a:t>transitional+thaw</a:t>
            </a:r>
            <a:r>
              <a:rPr lang="en-US" dirty="0" smtClean="0"/>
              <a:t> days is 0.169 days/yr (r=0.673, p&lt;0.001). This has potential significance for reducing winter cold hardiness and increasing potential vulnerability to frost damage.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8888">
              <a:defRPr/>
            </a:pPr>
            <a:r>
              <a:rPr lang="en-US" baseline="0" dirty="0" smtClean="0"/>
              <a:t>… remember our deliverables to the Service are geospatial data and analysis tools that move these data through the workflow architecture within an </a:t>
            </a:r>
            <a:r>
              <a:rPr lang="en-US" baseline="0" dirty="0" err="1" smtClean="0"/>
              <a:t>ArcGIS</a:t>
            </a:r>
            <a:r>
              <a:rPr lang="en-US" baseline="0" dirty="0" smtClean="0"/>
              <a:t> environment (that’s EAGLES in a nutshell).  </a:t>
            </a:r>
          </a:p>
          <a:p>
            <a:pPr defTabSz="888888">
              <a:defRPr/>
            </a:pPr>
            <a:r>
              <a:rPr lang="en-US" baseline="0" dirty="0" smtClean="0"/>
              <a:t>-- Now we are going to go from 10,000 feet here and down to about 1,000 (get into some of the more detailed concepts) to show you how our TOOLS get you, the decision-makers to the end point that addresses our challenge here (point to the challenge question).</a:t>
            </a:r>
            <a:endParaRPr lang="en-US" dirty="0" smtClean="0"/>
          </a:p>
          <a:p>
            <a:endParaRPr lang="en-US" dirty="0"/>
          </a:p>
        </p:txBody>
      </p:sp>
      <p:sp>
        <p:nvSpPr>
          <p:cNvPr id="4" name="Slide Number Placeholder 3"/>
          <p:cNvSpPr>
            <a:spLocks noGrp="1"/>
          </p:cNvSpPr>
          <p:nvPr>
            <p:ph type="sldNum" sz="quarter" idx="10"/>
          </p:nvPr>
        </p:nvSpPr>
        <p:spPr/>
        <p:txBody>
          <a:bodyPr/>
          <a:lstStyle/>
          <a:p>
            <a:fld id="{BEA259DD-0F72-4309-B389-2A0EBE0E3C56}"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the second award, a challenging application with migratory waterfowl at the continental scale.</a:t>
            </a:r>
          </a:p>
          <a:p>
            <a:endParaRPr lang="en-US" baseline="0" dirty="0" smtClean="0"/>
          </a:p>
          <a:p>
            <a:r>
              <a:rPr lang="en-US" baseline="0" dirty="0" smtClean="0"/>
              <a:t>And in order to involve decision-makers, in the combined goals of both projects, the first project focused on two MAJOR deficiencies.</a:t>
            </a:r>
            <a:endParaRPr lang="en-US" baseline="0" dirty="0" smtClean="0"/>
          </a:p>
        </p:txBody>
      </p:sp>
      <p:sp>
        <p:nvSpPr>
          <p:cNvPr id="4" name="Slide Number Placeholder 3"/>
          <p:cNvSpPr>
            <a:spLocks noGrp="1"/>
          </p:cNvSpPr>
          <p:nvPr>
            <p:ph type="sldNum" sz="quarter" idx="10"/>
          </p:nvPr>
        </p:nvSpPr>
        <p:spPr/>
        <p:txBody>
          <a:bodyPr/>
          <a:lstStyle/>
          <a:p>
            <a:fld id="{8EBDACF3-9BBD-4F8A-9E88-2F1CE172FD62}"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Thus, our intent was to merge the applications and science goals with MODELING…  since they really should go hand-in-hand</a:t>
            </a:r>
          </a:p>
        </p:txBody>
      </p:sp>
      <p:sp>
        <p:nvSpPr>
          <p:cNvPr id="4" name="Slide Number Placeholder 3"/>
          <p:cNvSpPr>
            <a:spLocks noGrp="1"/>
          </p:cNvSpPr>
          <p:nvPr>
            <p:ph type="sldNum" sz="quarter" idx="10"/>
          </p:nvPr>
        </p:nvSpPr>
        <p:spPr/>
        <p:txBody>
          <a:bodyPr/>
          <a:lstStyle/>
          <a:p>
            <a:fld id="{95DB0143-848B-43E0-B365-DFA3F0B93F2E}" type="slidenum">
              <a:rPr lang="en-US" smtClean="0"/>
              <a:pPr/>
              <a:t>4</a:t>
            </a:fld>
            <a:endParaRPr lang="en-US"/>
          </a:p>
        </p:txBody>
      </p:sp>
    </p:spTree>
    <p:extLst>
      <p:ext uri="{BB962C8B-B14F-4D97-AF65-F5344CB8AC3E}">
        <p14:creationId xmlns:p14="http://schemas.microsoft.com/office/powerpoint/2010/main" xmlns="" val="2076753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Thus, our intent was to merge the applications and science goals with MODELING…  since they really should go hand-in-hand</a:t>
            </a:r>
          </a:p>
        </p:txBody>
      </p:sp>
      <p:sp>
        <p:nvSpPr>
          <p:cNvPr id="4" name="Slide Number Placeholder 3"/>
          <p:cNvSpPr>
            <a:spLocks noGrp="1"/>
          </p:cNvSpPr>
          <p:nvPr>
            <p:ph type="sldNum" sz="quarter" idx="10"/>
          </p:nvPr>
        </p:nvSpPr>
        <p:spPr/>
        <p:txBody>
          <a:bodyPr/>
          <a:lstStyle/>
          <a:p>
            <a:fld id="{95DB0143-848B-43E0-B365-DFA3F0B93F2E}" type="slidenum">
              <a:rPr lang="en-US" smtClean="0"/>
              <a:pPr/>
              <a:t>5</a:t>
            </a:fld>
            <a:endParaRPr lang="en-US"/>
          </a:p>
        </p:txBody>
      </p:sp>
    </p:spTree>
    <p:extLst>
      <p:ext uri="{BB962C8B-B14F-4D97-AF65-F5344CB8AC3E}">
        <p14:creationId xmlns:p14="http://schemas.microsoft.com/office/powerpoint/2010/main" xmlns="" val="2076753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fact, another way of looking at both </a:t>
            </a:r>
            <a:r>
              <a:rPr lang="en-US" baseline="0" dirty="0" smtClean="0"/>
              <a:t>projects is:  Making the </a:t>
            </a:r>
            <a:r>
              <a:rPr lang="en-US" dirty="0" smtClean="0"/>
              <a:t>most of out of agencies’ long-term ‘legacy’</a:t>
            </a:r>
            <a:r>
              <a:rPr lang="en-US" baseline="0" dirty="0" smtClean="0"/>
              <a:t> data sets to inform management decisions that recover and sustain species populations.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B546B4CE-8FF2-4A10-98C8-12B7B1A13742}"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common language for both practitioners (managers, biologists, conservationists) and scientists:  </a:t>
            </a:r>
            <a:r>
              <a:rPr lang="en-US" dirty="0" smtClean="0"/>
              <a:t>Answer: Models from narrative to quantitative.</a:t>
            </a:r>
            <a:r>
              <a:rPr lang="en-US" baseline="0" dirty="0" smtClean="0"/>
              <a:t>  We need explanations and hypotheses to test, which comes in the form of the explanatory variables or COVARIATES for short—these large data sets on factors like…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Build diagnostic then predictive models for ECOLOGICAL FORECASTING.</a:t>
            </a:r>
            <a:r>
              <a:rPr lang="en-US" sz="1200" b="0" baseline="0" dirty="0" smtClean="0">
                <a:solidFill>
                  <a:srgbClr val="0630B6"/>
                </a:solidFill>
              </a:rPr>
              <a:t>  How can we first “mine” these species data sets and assign signal to appropriate causal explanatory variables or ‘covariates’, such as:  CHANGE SLIDE:</a:t>
            </a:r>
          </a:p>
          <a:p>
            <a:r>
              <a:rPr lang="en-US" dirty="0" smtClean="0"/>
              <a:t>…. For both scientists, practitioners, decision-makers.</a:t>
            </a:r>
            <a:r>
              <a:rPr lang="en-US" baseline="0" dirty="0" smtClean="0"/>
              <a:t>  This generalized modeling approach is the basis for rational, evidence-based decision-making and the ultimate goal and challenge of EAGLES.</a:t>
            </a:r>
            <a:endParaRPr lang="en-US" dirty="0"/>
          </a:p>
        </p:txBody>
      </p:sp>
      <p:sp>
        <p:nvSpPr>
          <p:cNvPr id="4" name="Slide Number Placeholder 3"/>
          <p:cNvSpPr>
            <a:spLocks noGrp="1"/>
          </p:cNvSpPr>
          <p:nvPr>
            <p:ph type="sldNum" sz="quarter" idx="10"/>
          </p:nvPr>
        </p:nvSpPr>
        <p:spPr/>
        <p:txBody>
          <a:bodyPr/>
          <a:lstStyle/>
          <a:p>
            <a:pPr>
              <a:defRPr/>
            </a:pPr>
            <a:fld id="{B546B4CE-8FF2-4A10-98C8-12B7B1A13742}"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in</a:t>
            </a:r>
            <a:r>
              <a:rPr lang="en-US" dirty="0" smtClean="0"/>
              <a:t> the first project we merged agency legacy data sets (listed here… spanning</a:t>
            </a:r>
            <a:r>
              <a:rPr lang="en-US" baseline="0" dirty="0" smtClean="0"/>
              <a:t> 3 to 35 years) WITH </a:t>
            </a:r>
            <a:r>
              <a:rPr lang="en-US" dirty="0" smtClean="0"/>
              <a:t>a variety</a:t>
            </a:r>
            <a:r>
              <a:rPr lang="en-US" baseline="0" dirty="0" smtClean="0"/>
              <a:t> of explanatory covariates, many of them NASA data to create models capable of valid inference when used for forecasting.  Those in blue are in various stages of publication, those in bold I will give a brief example of the results.</a:t>
            </a:r>
            <a:endParaRPr lang="en-US" dirty="0"/>
          </a:p>
        </p:txBody>
      </p:sp>
      <p:sp>
        <p:nvSpPr>
          <p:cNvPr id="4" name="Slide Number Placeholder 3"/>
          <p:cNvSpPr>
            <a:spLocks noGrp="1"/>
          </p:cNvSpPr>
          <p:nvPr>
            <p:ph type="sldNum" sz="quarter" idx="10"/>
          </p:nvPr>
        </p:nvSpPr>
        <p:spPr/>
        <p:txBody>
          <a:bodyPr/>
          <a:lstStyle/>
          <a:p>
            <a:fld id="{5616550D-6BA5-49CC-9DE3-9B85ED82038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8888" fontAlgn="base">
              <a:spcBef>
                <a:spcPct val="30000"/>
              </a:spcBef>
              <a:spcAft>
                <a:spcPct val="0"/>
              </a:spcAft>
              <a:defRPr/>
            </a:pPr>
            <a:r>
              <a:rPr lang="en-US" dirty="0" smtClean="0"/>
              <a:t>So a</a:t>
            </a:r>
            <a:r>
              <a:rPr lang="en-US" baseline="0" dirty="0" smtClean="0"/>
              <a:t> brief review of our integrated </a:t>
            </a:r>
            <a:r>
              <a:rPr lang="en-US" dirty="0" smtClean="0"/>
              <a:t>science</a:t>
            </a:r>
            <a:r>
              <a:rPr lang="en-US" baseline="0" dirty="0" smtClean="0"/>
              <a:t> and applications objectives as applied to both projects.</a:t>
            </a:r>
          </a:p>
          <a:p>
            <a:pPr defTabSz="888888" fontAlgn="base">
              <a:spcBef>
                <a:spcPct val="30000"/>
              </a:spcBef>
              <a:spcAft>
                <a:spcPct val="0"/>
              </a:spcAft>
              <a:defRPr/>
            </a:pPr>
            <a:endParaRPr lang="en-US" baseline="0" dirty="0" smtClean="0"/>
          </a:p>
          <a:p>
            <a:pPr marL="228600" indent="-228600" defTabSz="888888" fontAlgn="base">
              <a:spcBef>
                <a:spcPct val="30000"/>
              </a:spcBef>
              <a:spcAft>
                <a:spcPct val="0"/>
              </a:spcAft>
              <a:buAutoNum type="arabicPeriod"/>
              <a:defRPr/>
            </a:pPr>
            <a:r>
              <a:rPr lang="en-US" baseline="0" dirty="0" smtClean="0"/>
              <a:t>Conduct ecosystem assessment with the covariate layers and to use those assessments to develop </a:t>
            </a:r>
            <a:r>
              <a:rPr lang="en-US" baseline="0" dirty="0" err="1" smtClean="0"/>
              <a:t>apriori</a:t>
            </a:r>
            <a:r>
              <a:rPr lang="en-US" baseline="0" dirty="0" smtClean="0"/>
              <a:t> models—which candidate covariates to include in the diagnostic models in number (2), and then finally prognostic models for decision-making in number 3 for management What-if-Scenarios and future climate projections.</a:t>
            </a:r>
          </a:p>
        </p:txBody>
      </p:sp>
      <p:sp>
        <p:nvSpPr>
          <p:cNvPr id="4" name="Slide Number Placeholder 3"/>
          <p:cNvSpPr>
            <a:spLocks noGrp="1"/>
          </p:cNvSpPr>
          <p:nvPr>
            <p:ph type="sldNum" sz="quarter" idx="10"/>
          </p:nvPr>
        </p:nvSpPr>
        <p:spPr/>
        <p:txBody>
          <a:bodyPr/>
          <a:lstStyle/>
          <a:p>
            <a:pPr>
              <a:defRPr/>
            </a:pPr>
            <a:fld id="{B546B4CE-8FF2-4A10-98C8-12B7B1A13742}"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6DB4EA-05B3-4860-8B8F-279141F8AB3B}" type="datetimeFigureOut">
              <a:rPr lang="en-US" smtClean="0"/>
              <a:pPr/>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7251B-A184-487E-B531-2007D63AD5C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6DB4EA-05B3-4860-8B8F-279141F8AB3B}" type="datetimeFigureOut">
              <a:rPr lang="en-US" smtClean="0"/>
              <a:pPr/>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7251B-A184-487E-B531-2007D63AD5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6DB4EA-05B3-4860-8B8F-279141F8AB3B}" type="datetimeFigureOut">
              <a:rPr lang="en-US" smtClean="0"/>
              <a:pPr/>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7251B-A184-487E-B531-2007D63AD5C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cSld>
  <p:clrMapOvr>
    <a:masterClrMapping/>
  </p:clrMapOvr>
  <p:transition spd="med"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6DB4EA-05B3-4860-8B8F-279141F8AB3B}" type="datetimeFigureOut">
              <a:rPr lang="en-US" smtClean="0"/>
              <a:pPr/>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7251B-A184-487E-B531-2007D63AD5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6DB4EA-05B3-4860-8B8F-279141F8AB3B}" type="datetimeFigureOut">
              <a:rPr lang="en-US" smtClean="0"/>
              <a:pPr/>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7251B-A184-487E-B531-2007D63AD5C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6DB4EA-05B3-4860-8B8F-279141F8AB3B}" type="datetimeFigureOut">
              <a:rPr lang="en-US" smtClean="0"/>
              <a:pPr/>
              <a:t>4/26/2012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7251B-A184-487E-B531-2007D63AD5C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6DB4EA-05B3-4860-8B8F-279141F8AB3B}" type="datetimeFigureOut">
              <a:rPr lang="en-US" smtClean="0"/>
              <a:pPr/>
              <a:t>4/26/2012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37251B-A184-487E-B531-2007D63AD5C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6DB4EA-05B3-4860-8B8F-279141F8AB3B}" type="datetimeFigureOut">
              <a:rPr lang="en-US" smtClean="0"/>
              <a:pPr/>
              <a:t>4/26/2012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37251B-A184-487E-B531-2007D63AD5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6DB4EA-05B3-4860-8B8F-279141F8AB3B}" type="datetimeFigureOut">
              <a:rPr lang="en-US" smtClean="0"/>
              <a:pPr/>
              <a:t>4/26/2012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37251B-A184-487E-B531-2007D63AD5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6DB4EA-05B3-4860-8B8F-279141F8AB3B}" type="datetimeFigureOut">
              <a:rPr lang="en-US" smtClean="0"/>
              <a:pPr/>
              <a:t>4/26/2012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7251B-A184-487E-B531-2007D63AD5C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6DB4EA-05B3-4860-8B8F-279141F8AB3B}" type="datetimeFigureOut">
              <a:rPr lang="en-US" smtClean="0"/>
              <a:pPr/>
              <a:t>4/26/2012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7251B-A184-487E-B531-2007D63AD5C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DD06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DB4EA-05B3-4860-8B8F-279141F8AB3B}" type="datetimeFigureOut">
              <a:rPr lang="en-US" smtClean="0"/>
              <a:pPr/>
              <a:t>4/26/2012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7251B-A184-487E-B531-2007D63AD5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gif"/><Relationship Id="rId12"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tiff"/><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ctrTitle"/>
          </p:nvPr>
        </p:nvSpPr>
        <p:spPr bwMode="auto">
          <a:xfrm>
            <a:off x="685800" y="331697"/>
            <a:ext cx="7772400" cy="14700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ctr" eaLnBrk="1" hangingPunct="1">
              <a:lnSpc>
                <a:spcPct val="100000"/>
              </a:lnSpc>
              <a:defRPr/>
            </a:pPr>
            <a:r>
              <a:rPr lang="en-US" sz="3200" dirty="0" smtClean="0">
                <a:solidFill>
                  <a:srgbClr val="0E5220"/>
                </a:solidFill>
                <a:latin typeface="Cambria" pitchFamily="18" charset="0"/>
                <a:ea typeface="ＭＳ Ｐゴシック" charset="0"/>
                <a:cs typeface="ＭＳ Ｐゴシック" charset="0"/>
              </a:rPr>
              <a:t>Ecosystems </a:t>
            </a:r>
            <a:r>
              <a:rPr lang="en-US" sz="3200" dirty="0">
                <a:solidFill>
                  <a:srgbClr val="0E5220"/>
                </a:solidFill>
                <a:latin typeface="Cambria" pitchFamily="18" charset="0"/>
                <a:ea typeface="ＭＳ Ｐゴシック" charset="0"/>
                <a:cs typeface="ＭＳ Ｐゴシック" charset="0"/>
              </a:rPr>
              <a:t>in Transition: Decision Support Tools to Measure, Monitor and Forecast Climate Impacts on Migratory Species</a:t>
            </a:r>
          </a:p>
        </p:txBody>
      </p:sp>
      <p:sp>
        <p:nvSpPr>
          <p:cNvPr id="5122" name="Subtitle 5"/>
          <p:cNvSpPr>
            <a:spLocks noGrp="1"/>
          </p:cNvSpPr>
          <p:nvPr>
            <p:ph type="subTitle" idx="1"/>
          </p:nvPr>
        </p:nvSpPr>
        <p:spPr>
          <a:xfrm>
            <a:off x="228600" y="2447963"/>
            <a:ext cx="8543163" cy="2908464"/>
          </a:xfrm>
        </p:spPr>
        <p:txBody>
          <a:bodyPr>
            <a:normAutofit fontScale="92500" lnSpcReduction="20000"/>
          </a:bodyPr>
          <a:lstStyle/>
          <a:p>
            <a:pPr eaLnBrk="1" hangingPunct="1"/>
            <a:r>
              <a:rPr lang="en-US" sz="2200" dirty="0" smtClean="0">
                <a:solidFill>
                  <a:schemeClr val="tx1"/>
                </a:solidFill>
                <a:ea typeface="ＭＳ Ｐゴシック" charset="-128"/>
              </a:rPr>
              <a:t>Bob Crabtree, YERC/Univ. Montana</a:t>
            </a:r>
          </a:p>
          <a:p>
            <a:pPr eaLnBrk="1" hangingPunct="1"/>
            <a:r>
              <a:rPr lang="en-US" sz="2200" dirty="0" smtClean="0">
                <a:solidFill>
                  <a:schemeClr val="tx1"/>
                </a:solidFill>
                <a:ea typeface="ＭＳ Ｐゴシック" charset="-128"/>
              </a:rPr>
              <a:t>Scott Boomer, USFWS</a:t>
            </a:r>
          </a:p>
          <a:p>
            <a:pPr eaLnBrk="1" hangingPunct="1"/>
            <a:r>
              <a:rPr lang="en-US" sz="2200" dirty="0" smtClean="0">
                <a:solidFill>
                  <a:schemeClr val="tx1"/>
                </a:solidFill>
                <a:ea typeface="ＭＳ Ｐゴシック" charset="-128"/>
              </a:rPr>
              <a:t>Rex Johnson, USFWS</a:t>
            </a:r>
          </a:p>
          <a:p>
            <a:pPr eaLnBrk="1" hangingPunct="1"/>
            <a:r>
              <a:rPr lang="en-US" sz="2200" dirty="0" smtClean="0">
                <a:solidFill>
                  <a:schemeClr val="tx1"/>
                </a:solidFill>
                <a:ea typeface="ＭＳ Ｐゴシック" charset="-128"/>
              </a:rPr>
              <a:t>Kathy Fleming, USFWS</a:t>
            </a:r>
          </a:p>
          <a:p>
            <a:pPr eaLnBrk="1" hangingPunct="1"/>
            <a:r>
              <a:rPr lang="en-US" sz="2200" dirty="0" smtClean="0">
                <a:solidFill>
                  <a:schemeClr val="tx1"/>
                </a:solidFill>
                <a:ea typeface="ＭＳ Ｐゴシック" charset="-128"/>
              </a:rPr>
              <a:t>Emily Silverman, USFWS</a:t>
            </a:r>
          </a:p>
          <a:p>
            <a:pPr eaLnBrk="1" hangingPunct="1"/>
            <a:r>
              <a:rPr lang="en-US" sz="2200" dirty="0" smtClean="0">
                <a:solidFill>
                  <a:schemeClr val="tx1"/>
                </a:solidFill>
                <a:ea typeface="ＭＳ Ｐゴシック" charset="-128"/>
              </a:rPr>
              <a:t>Christopher Potter, NASA</a:t>
            </a:r>
          </a:p>
          <a:p>
            <a:pPr eaLnBrk="1" hangingPunct="1"/>
            <a:r>
              <a:rPr lang="en-US" sz="2200" dirty="0" smtClean="0">
                <a:solidFill>
                  <a:schemeClr val="tx1"/>
                </a:solidFill>
                <a:ea typeface="ＭＳ Ｐゴシック" charset="-128"/>
              </a:rPr>
              <a:t>John Kimball, Univ. Montana</a:t>
            </a:r>
          </a:p>
          <a:p>
            <a:pPr eaLnBrk="1" hangingPunct="1"/>
            <a:r>
              <a:rPr lang="en-US" sz="2200" dirty="0" smtClean="0">
                <a:solidFill>
                  <a:schemeClr val="tx1"/>
                </a:solidFill>
                <a:ea typeface="ＭＳ Ｐゴシック" charset="-128"/>
              </a:rPr>
              <a:t>Jennifer Sheldon, YERC</a:t>
            </a:r>
          </a:p>
          <a:p>
            <a:pPr eaLnBrk="1" hangingPunct="1"/>
            <a:r>
              <a:rPr lang="en-US" sz="2200" dirty="0" smtClean="0">
                <a:solidFill>
                  <a:schemeClr val="tx1"/>
                </a:solidFill>
                <a:ea typeface="ＭＳ Ｐゴシック" charset="-128"/>
              </a:rPr>
              <a:t>Daniel Weiss, YERC</a:t>
            </a:r>
          </a:p>
          <a:p>
            <a:pPr eaLnBrk="1" hangingPunct="1"/>
            <a:endParaRPr lang="en-US" sz="2000" dirty="0" smtClean="0">
              <a:latin typeface="Geneva" charset="0"/>
              <a:ea typeface="ＭＳ Ｐゴシック" charset="-128"/>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4788" y="4065498"/>
            <a:ext cx="1846728" cy="1371600"/>
          </a:xfrm>
          <a:prstGeom prst="rect">
            <a:avLst/>
          </a:prstGeom>
          <a:noFill/>
          <a:ln>
            <a:solidFill>
              <a:srgbClr val="14762E"/>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3" descr="C:\Users\admin\AppData\Local\Microsoft\Windows\Temporary Internet Files\Content.Outlook\AD9PJZY1\gnp july 1 2010-247-Edit-Edit.jpg"/>
          <p:cNvPicPr>
            <a:picLocks noChangeAspect="1" noChangeArrowheads="1"/>
          </p:cNvPicPr>
          <p:nvPr/>
        </p:nvPicPr>
        <p:blipFill>
          <a:blip r:embed="rId4" cstate="print"/>
          <a:srcRect l="9792" r="35905" b="7366"/>
          <a:stretch>
            <a:fillRect/>
          </a:stretch>
        </p:blipFill>
        <p:spPr bwMode="auto">
          <a:xfrm>
            <a:off x="425819" y="2111187"/>
            <a:ext cx="1828800" cy="1706880"/>
          </a:xfrm>
          <a:prstGeom prst="rect">
            <a:avLst/>
          </a:prstGeom>
          <a:noFill/>
          <a:ln>
            <a:solidFill>
              <a:srgbClr val="14762E"/>
            </a:solidFill>
          </a:ln>
        </p:spPr>
      </p:pic>
      <p:pic>
        <p:nvPicPr>
          <p:cNvPr id="7" name="Picture 6" descr="C:\Users\admin\Desktop\rama_pic_cropped.tif"/>
          <p:cNvPicPr/>
          <p:nvPr/>
        </p:nvPicPr>
        <p:blipFill>
          <a:blip r:embed="rId5" cstate="print"/>
          <a:srcRect/>
          <a:stretch>
            <a:fillRect/>
          </a:stretch>
        </p:blipFill>
        <p:spPr bwMode="auto">
          <a:xfrm>
            <a:off x="6647329" y="2247010"/>
            <a:ext cx="2151529" cy="3222813"/>
          </a:xfrm>
          <a:prstGeom prst="rect">
            <a:avLst/>
          </a:prstGeom>
          <a:noFill/>
          <a:ln w="9525">
            <a:solidFill>
              <a:srgbClr val="14762E"/>
            </a:solidFill>
            <a:miter lim="800000"/>
            <a:headEnd/>
            <a:tailEnd/>
          </a:ln>
          <a:effectLst/>
        </p:spPr>
      </p:pic>
      <p:pic>
        <p:nvPicPr>
          <p:cNvPr id="8" name="Picture 2" descr="YERClogo_white"/>
          <p:cNvPicPr>
            <a:picLocks noChangeAspect="1" noChangeArrowheads="1"/>
          </p:cNvPicPr>
          <p:nvPr/>
        </p:nvPicPr>
        <p:blipFill>
          <a:blip r:embed="rId6" cstate="print"/>
          <a:srcRect/>
          <a:stretch>
            <a:fillRect/>
          </a:stretch>
        </p:blipFill>
        <p:spPr bwMode="auto">
          <a:xfrm>
            <a:off x="148822" y="5943600"/>
            <a:ext cx="1248241" cy="819946"/>
          </a:xfrm>
          <a:prstGeom prst="rect">
            <a:avLst/>
          </a:prstGeom>
          <a:noFill/>
        </p:spPr>
      </p:pic>
      <p:pic>
        <p:nvPicPr>
          <p:cNvPr id="9" name="Picture 9"/>
          <p:cNvPicPr>
            <a:picLocks noChangeAspect="1" noChangeArrowheads="1"/>
          </p:cNvPicPr>
          <p:nvPr/>
        </p:nvPicPr>
        <p:blipFill>
          <a:blip r:embed="rId7" cstate="print"/>
          <a:srcRect/>
          <a:stretch>
            <a:fillRect/>
          </a:stretch>
        </p:blipFill>
        <p:spPr bwMode="auto">
          <a:xfrm>
            <a:off x="1541929" y="6024426"/>
            <a:ext cx="669174" cy="797716"/>
          </a:xfrm>
          <a:prstGeom prst="rect">
            <a:avLst/>
          </a:prstGeom>
          <a:noFill/>
          <a:ln w="9525">
            <a:noFill/>
            <a:miter lim="800000"/>
            <a:headEnd/>
            <a:tailEnd/>
          </a:ln>
          <a:effectLst/>
        </p:spPr>
      </p:pic>
      <p:pic>
        <p:nvPicPr>
          <p:cNvPr id="10" name="Picture 4" descr="C:\Users\Deanna\Documents\Admin files\Logos\nasa-large.png"/>
          <p:cNvPicPr>
            <a:picLocks noChangeAspect="1" noChangeArrowheads="1"/>
          </p:cNvPicPr>
          <p:nvPr/>
        </p:nvPicPr>
        <p:blipFill>
          <a:blip r:embed="rId8" cstate="print"/>
          <a:srcRect/>
          <a:stretch>
            <a:fillRect/>
          </a:stretch>
        </p:blipFill>
        <p:spPr bwMode="auto">
          <a:xfrm>
            <a:off x="2303929" y="6087032"/>
            <a:ext cx="821761" cy="678875"/>
          </a:xfrm>
          <a:prstGeom prst="rect">
            <a:avLst/>
          </a:prstGeom>
          <a:noFill/>
        </p:spPr>
      </p:pic>
      <p:pic>
        <p:nvPicPr>
          <p:cNvPr id="11" name="Picture 10" descr="National_Park_Service_logo"/>
          <p:cNvPicPr/>
          <p:nvPr/>
        </p:nvPicPr>
        <p:blipFill>
          <a:blip r:embed="rId9" cstate="print"/>
          <a:srcRect/>
          <a:stretch>
            <a:fillRect/>
          </a:stretch>
        </p:blipFill>
        <p:spPr bwMode="auto">
          <a:xfrm>
            <a:off x="3182471" y="6024284"/>
            <a:ext cx="627529" cy="762000"/>
          </a:xfrm>
          <a:prstGeom prst="roundRect">
            <a:avLst>
              <a:gd name="adj" fmla="val 8594"/>
            </a:avLst>
          </a:prstGeom>
          <a:noFill/>
          <a:ln>
            <a:noFill/>
          </a:ln>
          <a:effectLst>
            <a:reflection blurRad="12700" stA="38000" endPos="28000" dist="5000" dir="5400000" sy="-100000" algn="bl" rotWithShape="0"/>
          </a:effectLst>
        </p:spPr>
      </p:pic>
      <p:pic>
        <p:nvPicPr>
          <p:cNvPr id="12" name="Picture 11" descr="C:\Users\Deanna\Documents\Admin files\Logos\USGS_logo115x250_1.jpg"/>
          <p:cNvPicPr>
            <a:picLocks noChangeAspect="1" noChangeArrowheads="1"/>
          </p:cNvPicPr>
          <p:nvPr/>
        </p:nvPicPr>
        <p:blipFill>
          <a:blip r:embed="rId10" cstate="print"/>
          <a:srcRect/>
          <a:stretch>
            <a:fillRect/>
          </a:stretch>
        </p:blipFill>
        <p:spPr bwMode="auto">
          <a:xfrm>
            <a:off x="3957916" y="6297696"/>
            <a:ext cx="949025" cy="444724"/>
          </a:xfrm>
          <a:prstGeom prst="rect">
            <a:avLst/>
          </a:prstGeom>
          <a:noFill/>
        </p:spPr>
      </p:pic>
      <p:pic>
        <p:nvPicPr>
          <p:cNvPr id="13" name="Picture 12" descr="umlogo"/>
          <p:cNvPicPr/>
          <p:nvPr/>
        </p:nvPicPr>
        <p:blipFill>
          <a:blip r:embed="rId11" cstate="print"/>
          <a:srcRect/>
          <a:stretch>
            <a:fillRect/>
          </a:stretch>
        </p:blipFill>
        <p:spPr bwMode="auto">
          <a:xfrm>
            <a:off x="5060574" y="6302187"/>
            <a:ext cx="1420903" cy="403970"/>
          </a:xfrm>
          <a:prstGeom prst="rect">
            <a:avLst/>
          </a:prstGeom>
          <a:noFill/>
          <a:ln w="9525">
            <a:noFill/>
            <a:miter lim="800000"/>
            <a:headEnd/>
            <a:tailEnd/>
          </a:ln>
        </p:spPr>
      </p:pic>
      <p:sp>
        <p:nvSpPr>
          <p:cNvPr id="14" name="TextBox 13"/>
          <p:cNvSpPr txBox="1"/>
          <p:nvPr/>
        </p:nvSpPr>
        <p:spPr>
          <a:xfrm>
            <a:off x="7274858" y="6244544"/>
            <a:ext cx="1851213" cy="554447"/>
          </a:xfrm>
          <a:prstGeom prst="rect">
            <a:avLst/>
          </a:prstGeom>
          <a:noFill/>
        </p:spPr>
        <p:txBody>
          <a:bodyPr wrap="square" rtlCol="0">
            <a:spAutoFit/>
          </a:bodyPr>
          <a:lstStyle/>
          <a:p>
            <a:pPr>
              <a:lnSpc>
                <a:spcPct val="70000"/>
              </a:lnSpc>
            </a:pPr>
            <a:r>
              <a:rPr lang="en-US" sz="1400" dirty="0" smtClean="0"/>
              <a:t>… many other NGOs, Universities, and State Fish &amp; Game  Dept.’s</a:t>
            </a:r>
            <a:endParaRPr lang="en-US" sz="1400" dirty="0"/>
          </a:p>
        </p:txBody>
      </p:sp>
      <p:pic>
        <p:nvPicPr>
          <p:cNvPr id="16" name="Picture 15" descr="harvard_university_logo.gif"/>
          <p:cNvPicPr>
            <a:picLocks noChangeAspect="1"/>
          </p:cNvPicPr>
          <p:nvPr/>
        </p:nvPicPr>
        <p:blipFill>
          <a:blip r:embed="rId12" cstate="print"/>
          <a:stretch>
            <a:fillRect/>
          </a:stretch>
        </p:blipFill>
        <p:spPr>
          <a:xfrm>
            <a:off x="6575613" y="6140819"/>
            <a:ext cx="615067" cy="6858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62100" y="73777"/>
            <a:ext cx="6019800" cy="704848"/>
          </a:xfrm>
        </p:spPr>
        <p:txBody>
          <a:bodyPr rtlCol="0">
            <a:normAutofit/>
          </a:bodyPr>
          <a:lstStyle/>
          <a:p>
            <a:pPr fontAlgn="auto">
              <a:spcAft>
                <a:spcPts val="0"/>
              </a:spcAft>
              <a:defRPr/>
            </a:pPr>
            <a:r>
              <a:rPr lang="en-US" sz="3400" dirty="0" smtClean="0">
                <a:solidFill>
                  <a:srgbClr val="0E5220"/>
                </a:solidFill>
                <a:latin typeface="Cambria" pitchFamily="18" charset="0"/>
                <a:cs typeface="Times New Roman" pitchFamily="18" charset="0"/>
              </a:rPr>
              <a:t>Integrated Project  Objectives</a:t>
            </a:r>
            <a:endParaRPr lang="en-US" sz="3400" dirty="0">
              <a:solidFill>
                <a:srgbClr val="0E5220"/>
              </a:solidFill>
              <a:latin typeface="Cambria" pitchFamily="18" charset="0"/>
              <a:cs typeface="Times New Roman" pitchFamily="18" charset="0"/>
            </a:endParaRPr>
          </a:p>
        </p:txBody>
      </p:sp>
      <p:pic>
        <p:nvPicPr>
          <p:cNvPr id="5" name="Picture 4" descr="NDVI trends.jpg"/>
          <p:cNvPicPr/>
          <p:nvPr/>
        </p:nvPicPr>
        <p:blipFill>
          <a:blip r:embed="rId3" cstate="print"/>
          <a:stretch>
            <a:fillRect/>
          </a:stretch>
        </p:blipFill>
        <p:spPr>
          <a:xfrm>
            <a:off x="6155264" y="152400"/>
            <a:ext cx="2836336" cy="2438400"/>
          </a:xfrm>
          <a:prstGeom prst="rect">
            <a:avLst/>
          </a:prstGeom>
          <a:effectLst>
            <a:softEdge rad="63500"/>
          </a:effectLst>
        </p:spPr>
      </p:pic>
      <p:pic>
        <p:nvPicPr>
          <p:cNvPr id="8" name="Picture 7" descr="cutthroat.jpg"/>
          <p:cNvPicPr>
            <a:picLocks noChangeAspect="1"/>
          </p:cNvPicPr>
          <p:nvPr/>
        </p:nvPicPr>
        <p:blipFill>
          <a:blip r:embed="rId4" cstate="print"/>
          <a:stretch>
            <a:fillRect/>
          </a:stretch>
        </p:blipFill>
        <p:spPr>
          <a:xfrm>
            <a:off x="6324600" y="2977834"/>
            <a:ext cx="2754645" cy="1371600"/>
          </a:xfrm>
          <a:prstGeom prst="rect">
            <a:avLst/>
          </a:prstGeom>
          <a:effectLst>
            <a:softEdge rad="63500"/>
          </a:effectLst>
        </p:spPr>
      </p:pic>
      <p:sp>
        <p:nvSpPr>
          <p:cNvPr id="9" name="TextBox 8"/>
          <p:cNvSpPr txBox="1"/>
          <p:nvPr/>
        </p:nvSpPr>
        <p:spPr>
          <a:xfrm>
            <a:off x="304800" y="771700"/>
            <a:ext cx="6096000" cy="4945969"/>
          </a:xfrm>
          <a:prstGeom prst="rect">
            <a:avLst/>
          </a:prstGeom>
          <a:noFill/>
        </p:spPr>
        <p:txBody>
          <a:bodyPr wrap="square" rtlCol="0">
            <a:spAutoFit/>
          </a:bodyPr>
          <a:lstStyle/>
          <a:p>
            <a:pPr>
              <a:lnSpc>
                <a:spcPct val="95000"/>
              </a:lnSpc>
            </a:pPr>
            <a:r>
              <a:rPr lang="en-US" sz="2000" dirty="0" smtClean="0"/>
              <a:t>1.  Measure, monitor, and analyze the conditions of ecosystems for conservation decision-making and predictive modeling capabilities using existing, enhanced, and new NASA data, data products, and NASA-data model output </a:t>
            </a:r>
            <a:r>
              <a:rPr lang="en-US" sz="2400" b="1" dirty="0" smtClean="0"/>
              <a:t>(</a:t>
            </a:r>
            <a:r>
              <a:rPr lang="en-US" sz="2400" b="1" dirty="0" smtClean="0">
                <a:solidFill>
                  <a:srgbClr val="C00000"/>
                </a:solidFill>
              </a:rPr>
              <a:t>E</a:t>
            </a:r>
            <a:r>
              <a:rPr lang="en-US" sz="2400" b="1" dirty="0" smtClean="0"/>
              <a:t>cosystem </a:t>
            </a:r>
            <a:r>
              <a:rPr lang="en-US" sz="2400" b="1" dirty="0" smtClean="0">
                <a:solidFill>
                  <a:srgbClr val="C00000"/>
                </a:solidFill>
              </a:rPr>
              <a:t>A</a:t>
            </a:r>
            <a:r>
              <a:rPr lang="en-US" sz="2400" b="1" dirty="0" smtClean="0"/>
              <a:t>ssessment</a:t>
            </a:r>
            <a:r>
              <a:rPr lang="en-US" sz="2000" b="1" dirty="0" smtClean="0"/>
              <a:t>).</a:t>
            </a:r>
          </a:p>
          <a:p>
            <a:pPr>
              <a:lnSpc>
                <a:spcPct val="95000"/>
              </a:lnSpc>
            </a:pPr>
            <a:r>
              <a:rPr lang="en-US" sz="2000" b="1" dirty="0" smtClean="0"/>
              <a:t> </a:t>
            </a:r>
            <a:endParaRPr lang="en-US" sz="2000" dirty="0" smtClean="0"/>
          </a:p>
          <a:p>
            <a:pPr>
              <a:lnSpc>
                <a:spcPct val="95000"/>
              </a:lnSpc>
            </a:pPr>
            <a:r>
              <a:rPr lang="en-US" sz="2000" dirty="0" smtClean="0"/>
              <a:t>2.  Implement diagnostic analyses and predictive modeling of (a) habitat movements (distribution), and  (b) population vital rates for understanding the effects of climate and climate-related environmental impacts on species populations </a:t>
            </a:r>
            <a:r>
              <a:rPr lang="en-US" sz="2400" b="1" dirty="0" smtClean="0"/>
              <a:t>(</a:t>
            </a:r>
            <a:r>
              <a:rPr lang="en-US" sz="2400" b="1" dirty="0" smtClean="0">
                <a:solidFill>
                  <a:srgbClr val="C00000"/>
                </a:solidFill>
              </a:rPr>
              <a:t>G</a:t>
            </a:r>
            <a:r>
              <a:rPr lang="en-US" sz="2400" b="1" dirty="0" smtClean="0"/>
              <a:t>eospatial Analysis).</a:t>
            </a:r>
          </a:p>
          <a:p>
            <a:pPr>
              <a:lnSpc>
                <a:spcPct val="95000"/>
              </a:lnSpc>
            </a:pPr>
            <a:r>
              <a:rPr lang="en-US" sz="2000" b="1" dirty="0" smtClean="0"/>
              <a:t> </a:t>
            </a:r>
            <a:endParaRPr lang="en-US" sz="2000" dirty="0" smtClean="0"/>
          </a:p>
          <a:p>
            <a:pPr>
              <a:lnSpc>
                <a:spcPct val="95000"/>
              </a:lnSpc>
            </a:pPr>
            <a:r>
              <a:rPr lang="en-US" sz="2000" dirty="0" smtClean="0"/>
              <a:t>3.  Enhance user-friendly, computer-based (web and PC) decision-support tools to create species forecasts under habitat and climate projection scenarios, all in a </a:t>
            </a:r>
            <a:r>
              <a:rPr lang="en-US" sz="2000" dirty="0" err="1" smtClean="0"/>
              <a:t>ArcGIS</a:t>
            </a:r>
            <a:r>
              <a:rPr lang="en-US" sz="2000" dirty="0" smtClean="0"/>
              <a:t> environment </a:t>
            </a:r>
            <a:r>
              <a:rPr lang="en-US" sz="2400" b="1" dirty="0" smtClean="0"/>
              <a:t>(</a:t>
            </a:r>
            <a:r>
              <a:rPr lang="en-US" sz="2400" b="1" dirty="0" smtClean="0">
                <a:solidFill>
                  <a:srgbClr val="C00000"/>
                </a:solidFill>
              </a:rPr>
              <a:t>L</a:t>
            </a:r>
            <a:r>
              <a:rPr lang="en-US" sz="2400" b="1" dirty="0" smtClean="0"/>
              <a:t>andscape </a:t>
            </a:r>
            <a:r>
              <a:rPr lang="en-US" sz="2400" b="1" dirty="0" smtClean="0">
                <a:solidFill>
                  <a:srgbClr val="C00000"/>
                </a:solidFill>
              </a:rPr>
              <a:t>E</a:t>
            </a:r>
            <a:r>
              <a:rPr lang="en-US" sz="2400" b="1" dirty="0" smtClean="0"/>
              <a:t>valuation).</a:t>
            </a:r>
            <a:endParaRPr lang="en-US" sz="2400" b="1" dirty="0"/>
          </a:p>
        </p:txBody>
      </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24600" y="4741653"/>
            <a:ext cx="2656974" cy="1905000"/>
          </a:xfrm>
          <a:prstGeom prst="rect">
            <a:avLst/>
          </a:prstGeom>
          <a:noFill/>
          <a:ln>
            <a:solidFill>
              <a:schemeClr val="bg1"/>
            </a:solidFill>
          </a:ln>
          <a:effectLst>
            <a:glow rad="63500">
              <a:schemeClr val="accent5">
                <a:satMod val="175000"/>
                <a:alpha val="40000"/>
              </a:schemeClr>
            </a:glow>
            <a:softEdge rad="63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Box 10"/>
          <p:cNvSpPr txBox="1"/>
          <p:nvPr/>
        </p:nvSpPr>
        <p:spPr>
          <a:xfrm>
            <a:off x="304800" y="5842776"/>
            <a:ext cx="5943600" cy="769441"/>
          </a:xfrm>
          <a:prstGeom prst="rect">
            <a:avLst/>
          </a:prstGeom>
          <a:noFill/>
        </p:spPr>
        <p:txBody>
          <a:bodyPr wrap="square" rtlCol="0">
            <a:spAutoFit/>
          </a:bodyPr>
          <a:lstStyle/>
          <a:p>
            <a:pPr algn="ctr"/>
            <a:r>
              <a:rPr lang="en-US" sz="2200" dirty="0" smtClean="0">
                <a:solidFill>
                  <a:srgbClr val="C00000"/>
                </a:solidFill>
              </a:rPr>
              <a:t>EA.G.LE.S</a:t>
            </a:r>
            <a:r>
              <a:rPr lang="en-US" sz="2200" dirty="0" smtClean="0">
                <a:solidFill>
                  <a:srgbClr val="0E5220"/>
                </a:solidFill>
              </a:rPr>
              <a:t> Tools:  an </a:t>
            </a:r>
            <a:r>
              <a:rPr lang="en-US" sz="2200" dirty="0" smtClean="0">
                <a:solidFill>
                  <a:srgbClr val="0E5220"/>
                </a:solidFill>
              </a:rPr>
              <a:t>engine (process) </a:t>
            </a:r>
            <a:r>
              <a:rPr lang="en-US" sz="2200" dirty="0" smtClean="0">
                <a:solidFill>
                  <a:srgbClr val="0E5220"/>
                </a:solidFill>
              </a:rPr>
              <a:t>in need of </a:t>
            </a:r>
            <a:r>
              <a:rPr lang="en-US" sz="2200" dirty="0" smtClean="0">
                <a:solidFill>
                  <a:srgbClr val="0E5220"/>
                </a:solidFill>
              </a:rPr>
              <a:t>fuel that might get us to forecasting if we’re lucky </a:t>
            </a:r>
            <a:endParaRPr lang="en-US" sz="2200" dirty="0">
              <a:solidFill>
                <a:srgbClr val="0E5220"/>
              </a:solidFill>
            </a:endParaRPr>
          </a:p>
        </p:txBody>
      </p:sp>
      <p:sp>
        <p:nvSpPr>
          <p:cNvPr id="12" name="Rectangle 11"/>
          <p:cNvSpPr/>
          <p:nvPr/>
        </p:nvSpPr>
        <p:spPr>
          <a:xfrm>
            <a:off x="235736" y="5827544"/>
            <a:ext cx="5998596"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77218"/>
          </a:xfrm>
          <a:prstGeom prst="rect">
            <a:avLst/>
          </a:prstGeom>
          <a:noFill/>
        </p:spPr>
        <p:txBody>
          <a:bodyPr wrap="square" rtlCol="0">
            <a:spAutoFit/>
          </a:bodyPr>
          <a:lstStyle/>
          <a:p>
            <a:pPr algn="ctr"/>
            <a:r>
              <a:rPr lang="en-US" sz="3800" dirty="0" smtClean="0">
                <a:solidFill>
                  <a:srgbClr val="0E5220"/>
                </a:solidFill>
                <a:latin typeface="Cambria" pitchFamily="18" charset="0"/>
              </a:rPr>
              <a:t>Visual MDA and Model Output</a:t>
            </a:r>
          </a:p>
          <a:p>
            <a:pPr algn="ctr"/>
            <a:r>
              <a:rPr lang="en-US" sz="2600" dirty="0" smtClean="0">
                <a:solidFill>
                  <a:srgbClr val="0E5220"/>
                </a:solidFill>
                <a:latin typeface="Cambria" pitchFamily="18" charset="0"/>
              </a:rPr>
              <a:t>Example:  Resource Selection Analysis (RSF tool</a:t>
            </a:r>
            <a:r>
              <a:rPr lang="en-US" sz="2600" dirty="0" smtClean="0">
                <a:solidFill>
                  <a:srgbClr val="0630B6"/>
                </a:solidFill>
                <a:latin typeface="Cambria" pitchFamily="18" charset="0"/>
              </a:rPr>
              <a:t>)</a:t>
            </a:r>
            <a:endParaRPr lang="en-US" sz="2600" dirty="0">
              <a:solidFill>
                <a:srgbClr val="0630B6"/>
              </a:solidFill>
              <a:latin typeface="Cambria" pitchFamily="18" charset="0"/>
            </a:endParaRPr>
          </a:p>
        </p:txBody>
      </p:sp>
      <p:pic>
        <p:nvPicPr>
          <p:cNvPr id="6" name="Picture 5" descr="RSPF_stack_MDA.jpg"/>
          <p:cNvPicPr>
            <a:picLocks noChangeAspect="1"/>
          </p:cNvPicPr>
          <p:nvPr/>
        </p:nvPicPr>
        <p:blipFill>
          <a:blip r:embed="rId3" cstate="print"/>
          <a:stretch>
            <a:fillRect/>
          </a:stretch>
        </p:blipFill>
        <p:spPr>
          <a:xfrm>
            <a:off x="0" y="1123214"/>
            <a:ext cx="9144000" cy="5734786"/>
          </a:xfrm>
          <a:prstGeom prst="rect">
            <a:avLst/>
          </a:prstGeom>
        </p:spPr>
      </p:pic>
      <p:sp>
        <p:nvSpPr>
          <p:cNvPr id="7" name="TextBox 6"/>
          <p:cNvSpPr txBox="1"/>
          <p:nvPr/>
        </p:nvSpPr>
        <p:spPr>
          <a:xfrm>
            <a:off x="4267200" y="6159177"/>
            <a:ext cx="4876800" cy="707886"/>
          </a:xfrm>
          <a:prstGeom prst="rect">
            <a:avLst/>
          </a:prstGeom>
          <a:solidFill>
            <a:srgbClr val="FF2929"/>
          </a:solidFill>
          <a:scene3d>
            <a:camera prst="orthographicFront"/>
            <a:lightRig rig="threePt" dir="t"/>
          </a:scene3d>
          <a:sp3d>
            <a:bevelT/>
          </a:sp3d>
        </p:spPr>
        <p:txBody>
          <a:bodyPr wrap="square" rtlCol="0">
            <a:spAutoFit/>
          </a:bodyPr>
          <a:lstStyle/>
          <a:p>
            <a:r>
              <a:rPr lang="en-US" sz="2000" b="1" dirty="0" smtClean="0">
                <a:solidFill>
                  <a:schemeClr val="bg1"/>
                </a:solidFill>
              </a:rPr>
              <a:t>Single point ‘drilling down through’ data layers is basis for all modeling approaches</a:t>
            </a:r>
          </a:p>
        </p:txBody>
      </p:sp>
      <p:sp>
        <p:nvSpPr>
          <p:cNvPr id="8" name="Bent Arrow 7"/>
          <p:cNvSpPr/>
          <p:nvPr/>
        </p:nvSpPr>
        <p:spPr>
          <a:xfrm rot="16200000">
            <a:off x="3810000" y="6248400"/>
            <a:ext cx="381000" cy="533400"/>
          </a:xfrm>
          <a:prstGeom prst="ben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Up Arrow 8"/>
          <p:cNvSpPr/>
          <p:nvPr/>
        </p:nvSpPr>
        <p:spPr>
          <a:xfrm>
            <a:off x="3718560" y="5672666"/>
            <a:ext cx="228600" cy="762000"/>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227671" y="5985928"/>
            <a:ext cx="2489196" cy="461665"/>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rPr>
              <a:t>Model prediction</a:t>
            </a:r>
            <a:endParaRPr lang="en-US" sz="2400" b="1" dirty="0">
              <a:solidFill>
                <a:schemeClr val="bg1"/>
              </a:solidFill>
              <a:effectLst>
                <a:outerShdw blurRad="38100" dist="38100" dir="2700000" algn="tl">
                  <a:srgbClr val="000000">
                    <a:alpha val="43137"/>
                  </a:srgbClr>
                </a:outerShdw>
              </a:effectLst>
            </a:endParaRPr>
          </a:p>
        </p:txBody>
      </p:sp>
      <p:sp>
        <p:nvSpPr>
          <p:cNvPr id="13" name="Bent Arrow 12"/>
          <p:cNvSpPr/>
          <p:nvPr/>
        </p:nvSpPr>
        <p:spPr>
          <a:xfrm flipV="1">
            <a:off x="106680" y="5181600"/>
            <a:ext cx="813816" cy="868680"/>
          </a:xfrm>
          <a:prstGeom prst="bentArrow">
            <a:avLst/>
          </a:prstGeom>
          <a:noFill/>
          <a:ln>
            <a:solidFill>
              <a:srgbClr val="114C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ction Button: Custom 14">
            <a:hlinkClick r:id="" action="ppaction://noaction" highlightClick="1"/>
          </p:cNvPr>
          <p:cNvSpPr/>
          <p:nvPr/>
        </p:nvSpPr>
        <p:spPr>
          <a:xfrm>
            <a:off x="121920" y="1844040"/>
            <a:ext cx="228600" cy="228600"/>
          </a:xfrm>
          <a:prstGeom prst="actionButtonBlank">
            <a:avLst/>
          </a:prstGeom>
          <a:noFill/>
          <a:ln>
            <a:solidFill>
              <a:srgbClr val="114C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Custom 15">
            <a:hlinkClick r:id="" action="ppaction://noaction" highlightClick="1"/>
          </p:cNvPr>
          <p:cNvSpPr/>
          <p:nvPr/>
        </p:nvSpPr>
        <p:spPr>
          <a:xfrm>
            <a:off x="121920" y="2743200"/>
            <a:ext cx="228600" cy="228600"/>
          </a:xfrm>
          <a:prstGeom prst="actionButtonBlank">
            <a:avLst/>
          </a:prstGeom>
          <a:noFill/>
          <a:ln>
            <a:solidFill>
              <a:srgbClr val="114C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ction Button: Custom 17">
            <a:hlinkClick r:id="" action="ppaction://noaction" highlightClick="1"/>
          </p:cNvPr>
          <p:cNvSpPr/>
          <p:nvPr/>
        </p:nvSpPr>
        <p:spPr>
          <a:xfrm>
            <a:off x="121920" y="4495800"/>
            <a:ext cx="228600" cy="228600"/>
          </a:xfrm>
          <a:prstGeom prst="actionButtonBlank">
            <a:avLst/>
          </a:prstGeom>
          <a:noFill/>
          <a:ln>
            <a:solidFill>
              <a:srgbClr val="114C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ction Button: Custom 18">
            <a:hlinkClick r:id="" action="ppaction://noaction" highlightClick="1"/>
          </p:cNvPr>
          <p:cNvSpPr/>
          <p:nvPr/>
        </p:nvSpPr>
        <p:spPr>
          <a:xfrm>
            <a:off x="121920" y="3596640"/>
            <a:ext cx="228600" cy="228600"/>
          </a:xfrm>
          <a:prstGeom prst="actionButtonBlank">
            <a:avLst/>
          </a:prstGeom>
          <a:noFill/>
          <a:ln>
            <a:solidFill>
              <a:srgbClr val="114C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91440" y="1783882"/>
            <a:ext cx="228600" cy="369332"/>
          </a:xfrm>
          <a:prstGeom prst="rect">
            <a:avLst/>
          </a:prstGeom>
          <a:noFill/>
        </p:spPr>
        <p:txBody>
          <a:bodyPr wrap="square" rtlCol="0">
            <a:spAutoFit/>
          </a:bodyPr>
          <a:lstStyle/>
          <a:p>
            <a:r>
              <a:rPr lang="en-US" dirty="0" smtClean="0"/>
              <a:t>1</a:t>
            </a:r>
            <a:endParaRPr lang="en-US" dirty="0"/>
          </a:p>
        </p:txBody>
      </p:sp>
      <p:sp>
        <p:nvSpPr>
          <p:cNvPr id="21" name="TextBox 20"/>
          <p:cNvSpPr txBox="1"/>
          <p:nvPr/>
        </p:nvSpPr>
        <p:spPr>
          <a:xfrm>
            <a:off x="91440" y="2667000"/>
            <a:ext cx="228600" cy="369332"/>
          </a:xfrm>
          <a:prstGeom prst="rect">
            <a:avLst/>
          </a:prstGeom>
          <a:noFill/>
        </p:spPr>
        <p:txBody>
          <a:bodyPr wrap="square" rtlCol="0">
            <a:spAutoFit/>
          </a:bodyPr>
          <a:lstStyle/>
          <a:p>
            <a:r>
              <a:rPr lang="en-US" dirty="0" smtClean="0"/>
              <a:t>2</a:t>
            </a:r>
            <a:endParaRPr lang="en-US" dirty="0"/>
          </a:p>
        </p:txBody>
      </p:sp>
      <p:sp>
        <p:nvSpPr>
          <p:cNvPr id="22" name="TextBox 21"/>
          <p:cNvSpPr txBox="1"/>
          <p:nvPr/>
        </p:nvSpPr>
        <p:spPr>
          <a:xfrm>
            <a:off x="91440" y="3536482"/>
            <a:ext cx="228600" cy="369332"/>
          </a:xfrm>
          <a:prstGeom prst="rect">
            <a:avLst/>
          </a:prstGeom>
          <a:noFill/>
        </p:spPr>
        <p:txBody>
          <a:bodyPr wrap="square" rtlCol="0">
            <a:spAutoFit/>
          </a:bodyPr>
          <a:lstStyle/>
          <a:p>
            <a:r>
              <a:rPr lang="en-US" dirty="0" smtClean="0"/>
              <a:t>3</a:t>
            </a:r>
            <a:endParaRPr lang="en-US" dirty="0"/>
          </a:p>
        </p:txBody>
      </p:sp>
      <p:sp>
        <p:nvSpPr>
          <p:cNvPr id="23" name="TextBox 22"/>
          <p:cNvSpPr txBox="1"/>
          <p:nvPr/>
        </p:nvSpPr>
        <p:spPr>
          <a:xfrm>
            <a:off x="91440" y="4435642"/>
            <a:ext cx="228600" cy="369332"/>
          </a:xfrm>
          <a:prstGeom prst="rect">
            <a:avLst/>
          </a:prstGeom>
          <a:noFill/>
        </p:spPr>
        <p:txBody>
          <a:bodyPr wrap="square" rtlCol="0">
            <a:spAutoFit/>
          </a:bodyPr>
          <a:lstStyle/>
          <a:p>
            <a:r>
              <a:rPr lang="en-US" dirty="0" smtClean="0"/>
              <a:t>4</a:t>
            </a:r>
            <a:endParaRPr lang="en-US" dirty="0"/>
          </a:p>
        </p:txBody>
      </p:sp>
      <p:sp>
        <p:nvSpPr>
          <p:cNvPr id="24" name="TextBox 23"/>
          <p:cNvSpPr txBox="1"/>
          <p:nvPr/>
        </p:nvSpPr>
        <p:spPr>
          <a:xfrm>
            <a:off x="2438400" y="1142750"/>
            <a:ext cx="1768340" cy="338554"/>
          </a:xfrm>
          <a:prstGeom prst="rect">
            <a:avLst/>
          </a:prstGeom>
          <a:solidFill>
            <a:schemeClr val="bg1"/>
          </a:solidFill>
        </p:spPr>
        <p:txBody>
          <a:bodyPr wrap="square" rtlCol="0">
            <a:spAutoFit/>
          </a:bodyPr>
          <a:lstStyle/>
          <a:p>
            <a:pPr algn="r"/>
            <a:r>
              <a:rPr lang="en-US" sz="1600" dirty="0" smtClean="0"/>
              <a:t>Merged Data Array</a:t>
            </a:r>
            <a:endParaRPr lang="en-US" sz="1600" dirty="0"/>
          </a:p>
        </p:txBody>
      </p:sp>
      <p:sp>
        <p:nvSpPr>
          <p:cNvPr id="25" name="Action Button: Custom 24">
            <a:hlinkClick r:id="" action="ppaction://noaction" highlightClick="1"/>
          </p:cNvPr>
          <p:cNvSpPr/>
          <p:nvPr/>
        </p:nvSpPr>
        <p:spPr>
          <a:xfrm>
            <a:off x="4191000" y="1143000"/>
            <a:ext cx="4648200" cy="777240"/>
          </a:xfrm>
          <a:prstGeom prst="actionButtonBlank">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ction Button: Custom 25">
            <a:hlinkClick r:id="" action="ppaction://noaction" highlightClick="1"/>
          </p:cNvPr>
          <p:cNvSpPr/>
          <p:nvPr/>
        </p:nvSpPr>
        <p:spPr>
          <a:xfrm>
            <a:off x="2438400" y="1143000"/>
            <a:ext cx="1753850" cy="304800"/>
          </a:xfrm>
          <a:prstGeom prst="actionButtonBlank">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31"/>
          <p:cNvSpPr/>
          <p:nvPr/>
        </p:nvSpPr>
        <p:spPr>
          <a:xfrm>
            <a:off x="2561094" y="1690608"/>
            <a:ext cx="3962400" cy="685800"/>
          </a:xfrm>
          <a:prstGeom prst="ellipse">
            <a:avLst/>
          </a:prstGeom>
          <a:solidFill>
            <a:srgbClr val="B9EC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5E781"/>
              </a:solidFill>
            </a:endParaRPr>
          </a:p>
        </p:txBody>
      </p:sp>
      <p:sp>
        <p:nvSpPr>
          <p:cNvPr id="2" name="Title 1"/>
          <p:cNvSpPr>
            <a:spLocks noGrp="1"/>
          </p:cNvSpPr>
          <p:nvPr>
            <p:ph type="title"/>
          </p:nvPr>
        </p:nvSpPr>
        <p:spPr>
          <a:xfrm>
            <a:off x="457200" y="41888"/>
            <a:ext cx="8229600" cy="1177312"/>
          </a:xfrm>
        </p:spPr>
        <p:txBody>
          <a:bodyPr>
            <a:normAutofit/>
          </a:bodyPr>
          <a:lstStyle/>
          <a:p>
            <a:pPr>
              <a:lnSpc>
                <a:spcPct val="80000"/>
              </a:lnSpc>
            </a:pPr>
            <a:r>
              <a:rPr lang="en-US" sz="3400" dirty="0" smtClean="0">
                <a:solidFill>
                  <a:srgbClr val="005C00"/>
                </a:solidFill>
                <a:latin typeface="Cambria" pitchFamily="18" charset="0"/>
              </a:rPr>
              <a:t>Overview of Species Decisions Tools</a:t>
            </a:r>
            <a:r>
              <a:rPr lang="en-US" sz="3600" dirty="0" smtClean="0">
                <a:solidFill>
                  <a:srgbClr val="005C00"/>
                </a:solidFill>
                <a:latin typeface="Cambria" pitchFamily="18" charset="0"/>
              </a:rPr>
              <a:t/>
            </a:r>
            <a:br>
              <a:rPr lang="en-US" sz="3600" dirty="0" smtClean="0">
                <a:solidFill>
                  <a:srgbClr val="005C00"/>
                </a:solidFill>
                <a:latin typeface="Cambria" pitchFamily="18" charset="0"/>
              </a:rPr>
            </a:br>
            <a:r>
              <a:rPr lang="en-US" sz="2200" b="1" dirty="0" smtClean="0">
                <a:solidFill>
                  <a:srgbClr val="005C00"/>
                </a:solidFill>
                <a:latin typeface="Cambria" pitchFamily="18" charset="0"/>
              </a:rPr>
              <a:t>(called </a:t>
            </a:r>
            <a:r>
              <a:rPr lang="en-US" sz="2400" b="1" dirty="0" smtClean="0">
                <a:solidFill>
                  <a:srgbClr val="C00000"/>
                </a:solidFill>
                <a:latin typeface="Cambria" pitchFamily="18" charset="0"/>
              </a:rPr>
              <a:t>EAGLES</a:t>
            </a:r>
            <a:r>
              <a:rPr lang="en-US" sz="2200" b="1" dirty="0" smtClean="0">
                <a:solidFill>
                  <a:srgbClr val="005C00"/>
                </a:solidFill>
                <a:latin typeface="Cambria" pitchFamily="18" charset="0"/>
              </a:rPr>
              <a:t>: </a:t>
            </a:r>
            <a:r>
              <a:rPr lang="en-US" sz="2200" b="1" dirty="0" smtClean="0">
                <a:solidFill>
                  <a:srgbClr val="C00000"/>
                </a:solidFill>
                <a:latin typeface="Cambria" pitchFamily="18" charset="0"/>
              </a:rPr>
              <a:t>E</a:t>
            </a:r>
            <a:r>
              <a:rPr lang="en-US" sz="2200" b="1" dirty="0" smtClean="0">
                <a:solidFill>
                  <a:srgbClr val="005C00"/>
                </a:solidFill>
                <a:latin typeface="Cambria" pitchFamily="18" charset="0"/>
              </a:rPr>
              <a:t>cosystem </a:t>
            </a:r>
            <a:r>
              <a:rPr lang="en-US" sz="2200" b="1" dirty="0" smtClean="0">
                <a:solidFill>
                  <a:srgbClr val="C00000"/>
                </a:solidFill>
                <a:latin typeface="Cambria" pitchFamily="18" charset="0"/>
              </a:rPr>
              <a:t>A</a:t>
            </a:r>
            <a:r>
              <a:rPr lang="en-US" sz="2200" b="1" dirty="0" smtClean="0">
                <a:solidFill>
                  <a:srgbClr val="005C00"/>
                </a:solidFill>
                <a:latin typeface="Cambria" pitchFamily="18" charset="0"/>
              </a:rPr>
              <a:t>ssessment, </a:t>
            </a:r>
            <a:r>
              <a:rPr lang="en-US" sz="2200" b="1" dirty="0" smtClean="0">
                <a:solidFill>
                  <a:srgbClr val="C00000"/>
                </a:solidFill>
                <a:latin typeface="Cambria" pitchFamily="18" charset="0"/>
              </a:rPr>
              <a:t>G</a:t>
            </a:r>
            <a:r>
              <a:rPr lang="en-US" sz="2200" b="1" dirty="0" smtClean="0">
                <a:solidFill>
                  <a:srgbClr val="005C00"/>
                </a:solidFill>
                <a:latin typeface="Cambria" pitchFamily="18" charset="0"/>
              </a:rPr>
              <a:t>eospatial Analysis, and </a:t>
            </a:r>
            <a:r>
              <a:rPr lang="en-US" sz="2200" b="1" dirty="0" smtClean="0">
                <a:solidFill>
                  <a:srgbClr val="C00000"/>
                </a:solidFill>
                <a:latin typeface="Cambria" pitchFamily="18" charset="0"/>
              </a:rPr>
              <a:t>L</a:t>
            </a:r>
            <a:r>
              <a:rPr lang="en-US" sz="2200" b="1" dirty="0" smtClean="0">
                <a:solidFill>
                  <a:srgbClr val="005C00"/>
                </a:solidFill>
                <a:latin typeface="Cambria" pitchFamily="18" charset="0"/>
              </a:rPr>
              <a:t>andscape </a:t>
            </a:r>
            <a:r>
              <a:rPr lang="en-US" sz="2200" b="1" dirty="0" smtClean="0">
                <a:solidFill>
                  <a:srgbClr val="C00000"/>
                </a:solidFill>
                <a:latin typeface="Cambria" pitchFamily="18" charset="0"/>
              </a:rPr>
              <a:t>E</a:t>
            </a:r>
            <a:r>
              <a:rPr lang="en-US" sz="2200" b="1" dirty="0" smtClean="0">
                <a:solidFill>
                  <a:srgbClr val="005C00"/>
                </a:solidFill>
                <a:latin typeface="Cambria" pitchFamily="18" charset="0"/>
              </a:rPr>
              <a:t>valuation </a:t>
            </a:r>
            <a:r>
              <a:rPr lang="en-US" sz="2200" b="1" dirty="0" smtClean="0">
                <a:solidFill>
                  <a:srgbClr val="C00000"/>
                </a:solidFill>
                <a:latin typeface="Cambria" pitchFamily="18" charset="0"/>
              </a:rPr>
              <a:t>S</a:t>
            </a:r>
            <a:r>
              <a:rPr lang="en-US" sz="2200" b="1" dirty="0" smtClean="0">
                <a:solidFill>
                  <a:srgbClr val="005C00"/>
                </a:solidFill>
                <a:latin typeface="Cambria" pitchFamily="18" charset="0"/>
              </a:rPr>
              <a:t>ystem)</a:t>
            </a:r>
            <a:endParaRPr lang="en-US" sz="2200" b="1" dirty="0">
              <a:solidFill>
                <a:srgbClr val="005C00"/>
              </a:solidFill>
              <a:latin typeface="Cambria" pitchFamily="18" charset="0"/>
            </a:endParaRPr>
          </a:p>
        </p:txBody>
      </p:sp>
      <p:sp>
        <p:nvSpPr>
          <p:cNvPr id="8" name="Right Arrow 7"/>
          <p:cNvSpPr/>
          <p:nvPr/>
        </p:nvSpPr>
        <p:spPr>
          <a:xfrm>
            <a:off x="2225298" y="1752600"/>
            <a:ext cx="152400" cy="484632"/>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6705460" y="1752600"/>
            <a:ext cx="152400" cy="484632"/>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439690" y="1615698"/>
            <a:ext cx="4191000" cy="4648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30" name="TextBox 29"/>
          <p:cNvSpPr txBox="1"/>
          <p:nvPr/>
        </p:nvSpPr>
        <p:spPr>
          <a:xfrm>
            <a:off x="2970510" y="1141710"/>
            <a:ext cx="3200400" cy="523220"/>
          </a:xfrm>
          <a:prstGeom prst="rect">
            <a:avLst/>
          </a:prstGeom>
          <a:noFill/>
        </p:spPr>
        <p:txBody>
          <a:bodyPr wrap="square" rtlCol="0">
            <a:spAutoFit/>
          </a:bodyPr>
          <a:lstStyle/>
          <a:p>
            <a:pPr algn="ctr"/>
            <a:r>
              <a:rPr lang="en-US" sz="2800" b="1" dirty="0" smtClean="0">
                <a:solidFill>
                  <a:srgbClr val="C00000"/>
                </a:solidFill>
              </a:rPr>
              <a:t>EAGLES  Tools</a:t>
            </a:r>
            <a:endParaRPr lang="en-US" sz="2800" b="1" dirty="0">
              <a:solidFill>
                <a:srgbClr val="C00000"/>
              </a:solidFill>
            </a:endParaRPr>
          </a:p>
        </p:txBody>
      </p:sp>
      <p:sp>
        <p:nvSpPr>
          <p:cNvPr id="33" name="Oval 32"/>
          <p:cNvSpPr/>
          <p:nvPr/>
        </p:nvSpPr>
        <p:spPr>
          <a:xfrm>
            <a:off x="2561094" y="2452608"/>
            <a:ext cx="3962400" cy="685800"/>
          </a:xfrm>
          <a:prstGeom prst="ellipse">
            <a:avLst/>
          </a:prstGeom>
          <a:solidFill>
            <a:srgbClr val="B9EC9C"/>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561094" y="3213050"/>
            <a:ext cx="3962400" cy="685800"/>
          </a:xfrm>
          <a:prstGeom prst="ellipse">
            <a:avLst/>
          </a:prstGeom>
          <a:solidFill>
            <a:srgbClr val="B9EC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561094" y="3975318"/>
            <a:ext cx="3962400" cy="685800"/>
          </a:xfrm>
          <a:prstGeom prst="ellipse">
            <a:avLst/>
          </a:prstGeom>
          <a:solidFill>
            <a:srgbClr val="B9EC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561094" y="4739898"/>
            <a:ext cx="3962400" cy="685800"/>
          </a:xfrm>
          <a:prstGeom prst="ellipse">
            <a:avLst/>
          </a:prstGeom>
          <a:solidFill>
            <a:srgbClr val="B9EC9C"/>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575302" y="5501898"/>
            <a:ext cx="3962400" cy="685800"/>
          </a:xfrm>
          <a:prstGeom prst="ellipse">
            <a:avLst/>
          </a:prstGeom>
          <a:solidFill>
            <a:srgbClr val="B9EC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3094494" y="1797268"/>
            <a:ext cx="2895600" cy="461665"/>
          </a:xfrm>
          <a:prstGeom prst="rect">
            <a:avLst/>
          </a:prstGeom>
          <a:noFill/>
        </p:spPr>
        <p:txBody>
          <a:bodyPr wrap="square" rtlCol="0">
            <a:spAutoFit/>
          </a:bodyPr>
          <a:lstStyle/>
          <a:p>
            <a:r>
              <a:rPr lang="en-US" sz="2400" dirty="0" smtClean="0"/>
              <a:t>Geospatial Data WIKI</a:t>
            </a:r>
            <a:endParaRPr lang="en-US" sz="2400" dirty="0"/>
          </a:p>
        </p:txBody>
      </p:sp>
      <p:sp>
        <p:nvSpPr>
          <p:cNvPr id="43" name="TextBox 42"/>
          <p:cNvSpPr txBox="1"/>
          <p:nvPr/>
        </p:nvSpPr>
        <p:spPr>
          <a:xfrm>
            <a:off x="3018294" y="2559268"/>
            <a:ext cx="3124200" cy="461665"/>
          </a:xfrm>
          <a:prstGeom prst="rect">
            <a:avLst/>
          </a:prstGeom>
          <a:noFill/>
        </p:spPr>
        <p:txBody>
          <a:bodyPr wrap="square" rtlCol="0">
            <a:spAutoFit/>
          </a:bodyPr>
          <a:lstStyle/>
          <a:p>
            <a:r>
              <a:rPr lang="en-US" sz="2400" dirty="0" smtClean="0"/>
              <a:t>COASTER </a:t>
            </a:r>
            <a:r>
              <a:rPr lang="en-US" sz="2200" dirty="0" smtClean="0"/>
              <a:t>(web &amp; </a:t>
            </a:r>
            <a:r>
              <a:rPr lang="en-US" sz="2200" dirty="0" err="1" smtClean="0"/>
              <a:t>ArcGIS</a:t>
            </a:r>
            <a:r>
              <a:rPr lang="en-US" sz="2200" dirty="0" smtClean="0"/>
              <a:t>)</a:t>
            </a:r>
            <a:endParaRPr lang="en-US" sz="2200" dirty="0"/>
          </a:p>
        </p:txBody>
      </p:sp>
      <p:sp>
        <p:nvSpPr>
          <p:cNvPr id="44" name="TextBox 43"/>
          <p:cNvSpPr txBox="1"/>
          <p:nvPr/>
        </p:nvSpPr>
        <p:spPr>
          <a:xfrm>
            <a:off x="2771298" y="3305502"/>
            <a:ext cx="3581400" cy="461665"/>
          </a:xfrm>
          <a:prstGeom prst="rect">
            <a:avLst/>
          </a:prstGeom>
          <a:noFill/>
        </p:spPr>
        <p:txBody>
          <a:bodyPr wrap="square" rtlCol="0">
            <a:spAutoFit/>
          </a:bodyPr>
          <a:lstStyle/>
          <a:p>
            <a:pPr algn="ctr"/>
            <a:r>
              <a:rPr lang="en-US" sz="2400" dirty="0" smtClean="0"/>
              <a:t>Covariate Data Integration</a:t>
            </a:r>
            <a:endParaRPr lang="en-US" sz="2200" dirty="0"/>
          </a:p>
        </p:txBody>
      </p:sp>
      <p:sp>
        <p:nvSpPr>
          <p:cNvPr id="45" name="TextBox 44"/>
          <p:cNvSpPr txBox="1"/>
          <p:nvPr/>
        </p:nvSpPr>
        <p:spPr>
          <a:xfrm>
            <a:off x="2910562" y="4083268"/>
            <a:ext cx="3352800" cy="461665"/>
          </a:xfrm>
          <a:prstGeom prst="rect">
            <a:avLst/>
          </a:prstGeom>
          <a:noFill/>
        </p:spPr>
        <p:txBody>
          <a:bodyPr wrap="square" rtlCol="0">
            <a:spAutoFit/>
          </a:bodyPr>
          <a:lstStyle/>
          <a:p>
            <a:pPr algn="ctr"/>
            <a:r>
              <a:rPr lang="en-US" sz="2400" dirty="0" smtClean="0"/>
              <a:t>Exploratory Data Analysis</a:t>
            </a:r>
            <a:endParaRPr lang="en-US" sz="2400" dirty="0"/>
          </a:p>
        </p:txBody>
      </p:sp>
      <p:sp>
        <p:nvSpPr>
          <p:cNvPr id="46" name="TextBox 45"/>
          <p:cNvSpPr txBox="1"/>
          <p:nvPr/>
        </p:nvSpPr>
        <p:spPr>
          <a:xfrm>
            <a:off x="3154928" y="4861034"/>
            <a:ext cx="2987566" cy="461665"/>
          </a:xfrm>
          <a:prstGeom prst="rect">
            <a:avLst/>
          </a:prstGeom>
          <a:noFill/>
        </p:spPr>
        <p:txBody>
          <a:bodyPr wrap="square" rtlCol="0">
            <a:spAutoFit/>
          </a:bodyPr>
          <a:lstStyle/>
          <a:p>
            <a:r>
              <a:rPr lang="en-US" sz="2400" dirty="0" smtClean="0"/>
              <a:t>Species </a:t>
            </a:r>
            <a:r>
              <a:rPr lang="en-US" sz="2400" dirty="0" err="1" smtClean="0"/>
              <a:t>Popn</a:t>
            </a:r>
            <a:r>
              <a:rPr lang="en-US" sz="2400" dirty="0" smtClean="0"/>
              <a:t>. models</a:t>
            </a:r>
            <a:endParaRPr lang="en-US" sz="2400" dirty="0"/>
          </a:p>
        </p:txBody>
      </p:sp>
      <p:sp>
        <p:nvSpPr>
          <p:cNvPr id="47" name="TextBox 46"/>
          <p:cNvSpPr txBox="1"/>
          <p:nvPr/>
        </p:nvSpPr>
        <p:spPr>
          <a:xfrm>
            <a:off x="3110260" y="5609898"/>
            <a:ext cx="2956034" cy="461665"/>
          </a:xfrm>
          <a:prstGeom prst="rect">
            <a:avLst/>
          </a:prstGeom>
          <a:noFill/>
        </p:spPr>
        <p:txBody>
          <a:bodyPr wrap="square" rtlCol="0">
            <a:spAutoFit/>
          </a:bodyPr>
          <a:lstStyle/>
          <a:p>
            <a:r>
              <a:rPr lang="en-US" sz="2400" dirty="0" smtClean="0"/>
              <a:t>What-if-Scenarios (EF)</a:t>
            </a:r>
            <a:endParaRPr lang="en-US" sz="2400" dirty="0"/>
          </a:p>
        </p:txBody>
      </p:sp>
      <p:sp>
        <p:nvSpPr>
          <p:cNvPr id="31" name="TextBox 30"/>
          <p:cNvSpPr txBox="1"/>
          <p:nvPr/>
        </p:nvSpPr>
        <p:spPr>
          <a:xfrm>
            <a:off x="275094" y="1676401"/>
            <a:ext cx="1905000" cy="646331"/>
          </a:xfrm>
          <a:prstGeom prst="rect">
            <a:avLst/>
          </a:prstGeom>
          <a:solidFill>
            <a:schemeClr val="accent2">
              <a:lumMod val="40000"/>
              <a:lumOff val="60000"/>
            </a:schemeClr>
          </a:solidFill>
          <a:ln>
            <a:solidFill>
              <a:srgbClr val="0E5220"/>
            </a:solidFill>
          </a:ln>
        </p:spPr>
        <p:txBody>
          <a:bodyPr wrap="square" rtlCol="0">
            <a:spAutoFit/>
          </a:bodyPr>
          <a:lstStyle/>
          <a:p>
            <a:pPr algn="ctr"/>
            <a:r>
              <a:rPr lang="en-US" dirty="0" smtClean="0"/>
              <a:t>Management Decision-Question</a:t>
            </a:r>
            <a:endParaRPr lang="en-US" dirty="0"/>
          </a:p>
        </p:txBody>
      </p:sp>
      <p:sp>
        <p:nvSpPr>
          <p:cNvPr id="34" name="TextBox 33"/>
          <p:cNvSpPr txBox="1"/>
          <p:nvPr/>
        </p:nvSpPr>
        <p:spPr>
          <a:xfrm>
            <a:off x="6904494" y="1676401"/>
            <a:ext cx="1905000" cy="646331"/>
          </a:xfrm>
          <a:prstGeom prst="rect">
            <a:avLst/>
          </a:prstGeom>
          <a:solidFill>
            <a:schemeClr val="accent4">
              <a:lumMod val="40000"/>
              <a:lumOff val="60000"/>
            </a:schemeClr>
          </a:solidFill>
          <a:ln>
            <a:solidFill>
              <a:srgbClr val="0E5220"/>
            </a:solidFill>
          </a:ln>
        </p:spPr>
        <p:txBody>
          <a:bodyPr wrap="square" rtlCol="0">
            <a:spAutoFit/>
          </a:bodyPr>
          <a:lstStyle/>
          <a:p>
            <a:pPr algn="ctr"/>
            <a:r>
              <a:rPr lang="en-US" dirty="0" smtClean="0"/>
              <a:t>Interpretation &amp; Decision Making</a:t>
            </a:r>
            <a:endParaRPr lang="en-US" dirty="0"/>
          </a:p>
        </p:txBody>
      </p:sp>
      <p:sp>
        <p:nvSpPr>
          <p:cNvPr id="21" name="TextBox 20"/>
          <p:cNvSpPr txBox="1"/>
          <p:nvPr/>
        </p:nvSpPr>
        <p:spPr>
          <a:xfrm>
            <a:off x="1586734" y="6400800"/>
            <a:ext cx="7543800" cy="461665"/>
          </a:xfrm>
          <a:prstGeom prst="rect">
            <a:avLst/>
          </a:prstGeom>
          <a:noFill/>
        </p:spPr>
        <p:txBody>
          <a:bodyPr wrap="square" rtlCol="0">
            <a:spAutoFit/>
          </a:bodyPr>
          <a:lstStyle/>
          <a:p>
            <a:r>
              <a:rPr lang="en-US" sz="2400" dirty="0" smtClean="0">
                <a:latin typeface="Cambria" pitchFamily="18" charset="0"/>
              </a:rPr>
              <a:t>free use/download at  </a:t>
            </a:r>
            <a:r>
              <a:rPr lang="en-US" sz="2400" b="1" dirty="0" smtClean="0">
                <a:latin typeface="Cambria" pitchFamily="18" charset="0"/>
              </a:rPr>
              <a:t>www.yellowstoneresearch.org</a:t>
            </a:r>
            <a:endParaRPr lang="en-US" sz="2400" b="1" dirty="0">
              <a:latin typeface="Cambri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094" y="211347"/>
            <a:ext cx="8915400" cy="584775"/>
          </a:xfrm>
          <a:prstGeom prst="rect">
            <a:avLst/>
          </a:prstGeom>
          <a:noFill/>
        </p:spPr>
        <p:txBody>
          <a:bodyPr wrap="square" rtlCol="0">
            <a:spAutoFit/>
          </a:bodyPr>
          <a:lstStyle/>
          <a:p>
            <a:r>
              <a:rPr lang="en-US" sz="3200" dirty="0" smtClean="0">
                <a:solidFill>
                  <a:srgbClr val="0E5220"/>
                </a:solidFill>
                <a:latin typeface="Cambria" pitchFamily="18" charset="0"/>
              </a:rPr>
              <a:t>COASTER for temporally-dynamic raster datasets</a:t>
            </a:r>
            <a:endParaRPr lang="en-US" sz="3200" dirty="0">
              <a:solidFill>
                <a:srgbClr val="0E5220"/>
              </a:solidFill>
              <a:latin typeface="Cambria" pitchFamily="18" charset="0"/>
            </a:endParaRPr>
          </a:p>
        </p:txBody>
      </p:sp>
      <p:sp>
        <p:nvSpPr>
          <p:cNvPr id="8" name="TextBox 7"/>
          <p:cNvSpPr txBox="1"/>
          <p:nvPr/>
        </p:nvSpPr>
        <p:spPr>
          <a:xfrm>
            <a:off x="450012" y="990600"/>
            <a:ext cx="8305799" cy="461665"/>
          </a:xfrm>
          <a:prstGeom prst="rect">
            <a:avLst/>
          </a:prstGeom>
          <a:noFill/>
        </p:spPr>
        <p:txBody>
          <a:bodyPr wrap="square" rtlCol="0">
            <a:spAutoFit/>
          </a:bodyPr>
          <a:lstStyle/>
          <a:p>
            <a:pPr algn="ctr"/>
            <a:r>
              <a:rPr lang="en-US" sz="2400" dirty="0" smtClean="0">
                <a:latin typeface="Cambria" pitchFamily="18" charset="0"/>
              </a:rPr>
              <a:t>e.g., daily climate data at 1km from 1950-2009 (lower 48)</a:t>
            </a:r>
            <a:endParaRPr lang="en-US" sz="2400" dirty="0">
              <a:latin typeface="Cambria" pitchFamily="18" charset="0"/>
            </a:endParaRPr>
          </a:p>
        </p:txBody>
      </p:sp>
      <p:pic>
        <p:nvPicPr>
          <p:cNvPr id="1028" name="Picture 4"/>
          <p:cNvPicPr>
            <a:picLocks noChangeAspect="1" noChangeArrowheads="1"/>
          </p:cNvPicPr>
          <p:nvPr/>
        </p:nvPicPr>
        <p:blipFill>
          <a:blip r:embed="rId3" cstate="print"/>
          <a:srcRect/>
          <a:stretch>
            <a:fillRect/>
          </a:stretch>
        </p:blipFill>
        <p:spPr bwMode="auto">
          <a:xfrm>
            <a:off x="1026980" y="1600200"/>
            <a:ext cx="7077538" cy="512676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6" name="TextBox 5"/>
          <p:cNvSpPr txBox="1"/>
          <p:nvPr/>
        </p:nvSpPr>
        <p:spPr>
          <a:xfrm>
            <a:off x="3719424" y="6216771"/>
            <a:ext cx="4419600" cy="523220"/>
          </a:xfrm>
          <a:prstGeom prst="rect">
            <a:avLst/>
          </a:prstGeom>
          <a:noFill/>
        </p:spPr>
        <p:txBody>
          <a:bodyPr wrap="square" rtlCol="0">
            <a:spAutoFit/>
          </a:bodyPr>
          <a:lstStyle/>
          <a:p>
            <a:r>
              <a:rPr lang="en-US" sz="2800" b="1" dirty="0" smtClean="0">
                <a:latin typeface="Cambria" pitchFamily="18" charset="0"/>
              </a:rPr>
              <a:t>see  www.coasterdata.net</a:t>
            </a:r>
            <a:endParaRPr lang="en-US" sz="2800" b="1" dirty="0">
              <a:latin typeface="Cambri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388"/>
            <a:ext cx="8229600" cy="1143000"/>
          </a:xfrm>
        </p:spPr>
        <p:txBody>
          <a:bodyPr>
            <a:noAutofit/>
          </a:bodyPr>
          <a:lstStyle/>
          <a:p>
            <a:r>
              <a:rPr lang="en-US" sz="3200" dirty="0" smtClean="0">
                <a:solidFill>
                  <a:srgbClr val="0E5220"/>
                </a:solidFill>
                <a:latin typeface="Cambria" pitchFamily="18" charset="0"/>
              </a:rPr>
              <a:t>Example Analysis Enabled by COASTER:  Assessing Changing Greenness Onset Date</a:t>
            </a:r>
            <a:endParaRPr lang="en-US" sz="3200" dirty="0">
              <a:solidFill>
                <a:srgbClr val="0E5220"/>
              </a:solidFill>
              <a:latin typeface="Cambria" pitchFamily="18" charset="0"/>
            </a:endParaRPr>
          </a:p>
        </p:txBody>
      </p:sp>
      <p:pic>
        <p:nvPicPr>
          <p:cNvPr id="5122" name="Picture 2" descr="C:\YERC_Projects\AAG_2011\presentation\onset_results.png"/>
          <p:cNvPicPr>
            <a:picLocks noChangeAspect="1" noChangeArrowheads="1"/>
          </p:cNvPicPr>
          <p:nvPr/>
        </p:nvPicPr>
        <p:blipFill>
          <a:blip r:embed="rId3" cstate="print"/>
          <a:srcRect/>
          <a:stretch>
            <a:fillRect/>
          </a:stretch>
        </p:blipFill>
        <p:spPr bwMode="auto">
          <a:xfrm>
            <a:off x="1425625" y="1371601"/>
            <a:ext cx="6713538" cy="4876800"/>
          </a:xfrm>
          <a:prstGeom prst="rect">
            <a:avLst/>
          </a:prstGeom>
          <a:noFill/>
          <a:ln>
            <a:solidFill>
              <a:srgbClr val="005C00"/>
            </a:solidFill>
          </a:ln>
        </p:spPr>
      </p:pic>
      <p:sp>
        <p:nvSpPr>
          <p:cNvPr id="4" name="TextBox 3"/>
          <p:cNvSpPr txBox="1"/>
          <p:nvPr/>
        </p:nvSpPr>
        <p:spPr>
          <a:xfrm>
            <a:off x="1400" y="5383875"/>
            <a:ext cx="4570600" cy="1384995"/>
          </a:xfrm>
          <a:prstGeom prst="rect">
            <a:avLst/>
          </a:prstGeom>
          <a:solidFill>
            <a:srgbClr val="9DD06A"/>
          </a:solidFill>
        </p:spPr>
        <p:txBody>
          <a:bodyPr wrap="square" rtlCol="0">
            <a:spAutoFit/>
          </a:bodyPr>
          <a:lstStyle/>
          <a:p>
            <a:r>
              <a:rPr lang="en-US" sz="2100" dirty="0" smtClean="0"/>
              <a:t>Regions with increased moisture stress:     	-  Central Montana</a:t>
            </a:r>
          </a:p>
          <a:p>
            <a:pPr lvl="1"/>
            <a:r>
              <a:rPr lang="en-US" sz="2100" dirty="0" smtClean="0"/>
              <a:t>	-  Higher elevation sites</a:t>
            </a:r>
          </a:p>
          <a:p>
            <a:pPr lvl="1"/>
            <a:r>
              <a:rPr lang="en-US" sz="2100" dirty="0" smtClean="0"/>
              <a:t>	-  Sites with low precipitation</a:t>
            </a:r>
            <a:endParaRPr lang="en-US" sz="2100" dirty="0"/>
          </a:p>
        </p:txBody>
      </p:sp>
      <p:sp>
        <p:nvSpPr>
          <p:cNvPr id="5" name="TextBox 4"/>
          <p:cNvSpPr txBox="1"/>
          <p:nvPr/>
        </p:nvSpPr>
        <p:spPr>
          <a:xfrm>
            <a:off x="4817225" y="6363085"/>
            <a:ext cx="4326775" cy="461665"/>
          </a:xfrm>
          <a:prstGeom prst="rect">
            <a:avLst/>
          </a:prstGeom>
          <a:noFill/>
        </p:spPr>
        <p:txBody>
          <a:bodyPr wrap="square" rtlCol="0">
            <a:spAutoFit/>
          </a:bodyPr>
          <a:lstStyle/>
          <a:p>
            <a:r>
              <a:rPr lang="en-US" sz="2400" dirty="0" smtClean="0">
                <a:latin typeface="Cambria" pitchFamily="18" charset="0"/>
              </a:rPr>
              <a:t>Weiss and Crabtree, submitted</a:t>
            </a:r>
            <a:endParaRPr lang="en-US" sz="2400" dirty="0">
              <a:latin typeface="Cambri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933"/>
            <a:ext cx="9144000" cy="927626"/>
          </a:xfrm>
        </p:spPr>
        <p:txBody>
          <a:bodyPr>
            <a:noAutofit/>
          </a:bodyPr>
          <a:lstStyle/>
          <a:p>
            <a:pPr>
              <a:lnSpc>
                <a:spcPct val="90000"/>
              </a:lnSpc>
            </a:pPr>
            <a:r>
              <a:rPr lang="en-US" sz="3200" dirty="0" smtClean="0">
                <a:solidFill>
                  <a:srgbClr val="0E5220"/>
                </a:solidFill>
                <a:latin typeface="Cambria" pitchFamily="18" charset="0"/>
              </a:rPr>
              <a:t>Example 1:  Getting </a:t>
            </a:r>
            <a:r>
              <a:rPr lang="en-US" sz="3200" dirty="0" smtClean="0">
                <a:solidFill>
                  <a:srgbClr val="0E5220"/>
                </a:solidFill>
                <a:latin typeface="Cambria" pitchFamily="18" charset="0"/>
              </a:rPr>
              <a:t>started with migratory species:  Yellowstone Bison</a:t>
            </a:r>
            <a:endParaRPr lang="en-US" sz="3200" dirty="0">
              <a:solidFill>
                <a:srgbClr val="0E5220"/>
              </a:solidFill>
              <a:latin typeface="Cambria" pitchFamily="18" charset="0"/>
            </a:endParaRPr>
          </a:p>
        </p:txBody>
      </p:sp>
      <p:pic>
        <p:nvPicPr>
          <p:cNvPr id="3" name="Picture 2" descr="bison_screen_scapture.jpg"/>
          <p:cNvPicPr>
            <a:picLocks noChangeAspect="1"/>
          </p:cNvPicPr>
          <p:nvPr/>
        </p:nvPicPr>
        <p:blipFill>
          <a:blip r:embed="rId3" cstate="print"/>
          <a:srcRect l="969" t="43774" r="33905"/>
          <a:stretch>
            <a:fillRect/>
          </a:stretch>
        </p:blipFill>
        <p:spPr>
          <a:xfrm>
            <a:off x="619665" y="2676471"/>
            <a:ext cx="7848600" cy="4105674"/>
          </a:xfrm>
          <a:prstGeom prst="rect">
            <a:avLst/>
          </a:prstGeom>
          <a:ln>
            <a:solidFill>
              <a:srgbClr val="0E5220"/>
            </a:solidFill>
          </a:ln>
        </p:spPr>
      </p:pic>
      <p:sp>
        <p:nvSpPr>
          <p:cNvPr id="4" name="TextBox 3"/>
          <p:cNvSpPr txBox="1"/>
          <p:nvPr/>
        </p:nvSpPr>
        <p:spPr>
          <a:xfrm>
            <a:off x="563595" y="1142999"/>
            <a:ext cx="8351805" cy="1569660"/>
          </a:xfrm>
          <a:prstGeom prst="rect">
            <a:avLst/>
          </a:prstGeom>
          <a:noFill/>
        </p:spPr>
        <p:txBody>
          <a:bodyPr wrap="square" rtlCol="0">
            <a:spAutoFit/>
          </a:bodyPr>
          <a:lstStyle/>
          <a:p>
            <a:r>
              <a:rPr lang="en-US" sz="2400" dirty="0" smtClean="0"/>
              <a:t>What are the determinants (predictors) of when bison leave the 	park during winter?</a:t>
            </a:r>
          </a:p>
          <a:p>
            <a:r>
              <a:rPr lang="en-US" sz="2400" dirty="0" smtClean="0"/>
              <a:t>And can we use them to predict movements to engage in 	management actions?</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60" name="Picture 8"/>
          <p:cNvPicPr>
            <a:picLocks noChangeAspect="1" noChangeArrowheads="1"/>
          </p:cNvPicPr>
          <p:nvPr/>
        </p:nvPicPr>
        <p:blipFill>
          <a:blip r:embed="rId3" cstate="print"/>
          <a:srcRect/>
          <a:stretch>
            <a:fillRect/>
          </a:stretch>
        </p:blipFill>
        <p:spPr bwMode="auto">
          <a:xfrm>
            <a:off x="177801" y="120225"/>
            <a:ext cx="8788398" cy="6617223"/>
          </a:xfrm>
          <a:prstGeom prst="rect">
            <a:avLst/>
          </a:prstGeom>
          <a:noFill/>
        </p:spPr>
      </p:pic>
      <p:pic>
        <p:nvPicPr>
          <p:cNvPr id="3" name="Picture 3"/>
          <p:cNvPicPr>
            <a:picLocks noChangeAspect="1" noChangeArrowheads="1"/>
          </p:cNvPicPr>
          <p:nvPr/>
        </p:nvPicPr>
        <p:blipFill>
          <a:blip r:embed="rId4" cstate="print"/>
          <a:srcRect/>
          <a:stretch>
            <a:fillRect/>
          </a:stretch>
        </p:blipFill>
        <p:spPr bwMode="auto">
          <a:xfrm>
            <a:off x="5730239" y="4084307"/>
            <a:ext cx="3240617" cy="2657827"/>
          </a:xfrm>
          <a:prstGeom prst="rect">
            <a:avLst/>
          </a:prstGeom>
          <a:noFill/>
          <a:ln w="9525">
            <a:noFill/>
            <a:miter lim="800000"/>
            <a:headEnd/>
            <a:tailEnd/>
          </a:ln>
          <a:effectLst/>
        </p:spPr>
      </p:pic>
      <p:sp>
        <p:nvSpPr>
          <p:cNvPr id="4" name="TextBox 3"/>
          <p:cNvSpPr txBox="1"/>
          <p:nvPr/>
        </p:nvSpPr>
        <p:spPr>
          <a:xfrm>
            <a:off x="7749116" y="4138413"/>
            <a:ext cx="1066800" cy="584775"/>
          </a:xfrm>
          <a:prstGeom prst="rect">
            <a:avLst/>
          </a:prstGeom>
          <a:solidFill>
            <a:schemeClr val="bg1"/>
          </a:solidFill>
        </p:spPr>
        <p:txBody>
          <a:bodyPr wrap="square" rtlCol="0">
            <a:spAutoFit/>
          </a:bodyPr>
          <a:lstStyle/>
          <a:p>
            <a:pPr algn="ctr"/>
            <a:r>
              <a:rPr lang="en-US" sz="1600" b="1" dirty="0" smtClean="0"/>
              <a:t>2008 Validation</a:t>
            </a:r>
            <a:endParaRPr lang="en-US" sz="16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WE.jpg"/>
          <p:cNvPicPr>
            <a:picLocks noChangeAspect="1"/>
          </p:cNvPicPr>
          <p:nvPr/>
        </p:nvPicPr>
        <p:blipFill>
          <a:blip r:embed="rId3" cstate="print"/>
          <a:stretch>
            <a:fillRect/>
          </a:stretch>
        </p:blipFill>
        <p:spPr>
          <a:xfrm>
            <a:off x="169330" y="101599"/>
            <a:ext cx="8839200" cy="5689601"/>
          </a:xfrm>
          <a:prstGeom prst="rect">
            <a:avLst/>
          </a:prstGeom>
        </p:spPr>
      </p:pic>
      <p:sp>
        <p:nvSpPr>
          <p:cNvPr id="5" name="TextBox 4"/>
          <p:cNvSpPr txBox="1"/>
          <p:nvPr/>
        </p:nvSpPr>
        <p:spPr>
          <a:xfrm>
            <a:off x="228601" y="5817577"/>
            <a:ext cx="8915400" cy="984885"/>
          </a:xfrm>
          <a:prstGeom prst="rect">
            <a:avLst/>
          </a:prstGeom>
          <a:noFill/>
        </p:spPr>
        <p:txBody>
          <a:bodyPr wrap="square" rtlCol="0">
            <a:spAutoFit/>
          </a:bodyPr>
          <a:lstStyle/>
          <a:p>
            <a:pPr lvl="0"/>
            <a:r>
              <a:rPr lang="en-US" sz="1900" dirty="0" err="1" smtClean="0">
                <a:solidFill>
                  <a:srgbClr val="0E5220"/>
                </a:solidFill>
                <a:latin typeface="Times New Roman" pitchFamily="18" charset="0"/>
                <a:ea typeface="Times New Roman" pitchFamily="18" charset="0"/>
                <a:cs typeface="Times New Roman" pitchFamily="18" charset="0"/>
              </a:rPr>
              <a:t>Geremia</a:t>
            </a:r>
            <a:r>
              <a:rPr lang="en-US" sz="1900" dirty="0" smtClean="0">
                <a:solidFill>
                  <a:srgbClr val="0E5220"/>
                </a:solidFill>
                <a:latin typeface="Times New Roman" pitchFamily="18" charset="0"/>
                <a:ea typeface="Times New Roman" pitchFamily="18" charset="0"/>
                <a:cs typeface="Times New Roman" pitchFamily="18" charset="0"/>
              </a:rPr>
              <a:t>, C., P. J. White, R L. </a:t>
            </a:r>
            <a:r>
              <a:rPr lang="en-US" sz="1900" dirty="0" err="1" smtClean="0">
                <a:solidFill>
                  <a:srgbClr val="0E5220"/>
                </a:solidFill>
                <a:latin typeface="Times New Roman" pitchFamily="18" charset="0"/>
                <a:ea typeface="Times New Roman" pitchFamily="18" charset="0"/>
                <a:cs typeface="Times New Roman" pitchFamily="18" charset="0"/>
              </a:rPr>
              <a:t>Wallen</a:t>
            </a:r>
            <a:r>
              <a:rPr lang="en-US" sz="1900" dirty="0" smtClean="0">
                <a:solidFill>
                  <a:srgbClr val="0E5220"/>
                </a:solidFill>
                <a:latin typeface="Times New Roman" pitchFamily="18" charset="0"/>
                <a:ea typeface="Times New Roman" pitchFamily="18" charset="0"/>
                <a:cs typeface="Times New Roman" pitchFamily="18" charset="0"/>
              </a:rPr>
              <a:t>, F. G. R. Watson, J. J. </a:t>
            </a:r>
            <a:r>
              <a:rPr lang="en-US" sz="1900" dirty="0" err="1" smtClean="0">
                <a:solidFill>
                  <a:srgbClr val="0E5220"/>
                </a:solidFill>
                <a:latin typeface="Times New Roman" pitchFamily="18" charset="0"/>
                <a:ea typeface="Times New Roman" pitchFamily="18" charset="0"/>
                <a:cs typeface="Times New Roman" pitchFamily="18" charset="0"/>
              </a:rPr>
              <a:t>Treanor</a:t>
            </a:r>
            <a:r>
              <a:rPr lang="en-US" sz="1900" dirty="0" smtClean="0">
                <a:solidFill>
                  <a:srgbClr val="0E5220"/>
                </a:solidFill>
                <a:latin typeface="Times New Roman" pitchFamily="18" charset="0"/>
                <a:ea typeface="Times New Roman" pitchFamily="18" charset="0"/>
                <a:cs typeface="Times New Roman" pitchFamily="18" charset="0"/>
              </a:rPr>
              <a:t>, J. </a:t>
            </a:r>
            <a:r>
              <a:rPr lang="en-US" sz="1900" dirty="0" err="1" smtClean="0">
                <a:solidFill>
                  <a:srgbClr val="0E5220"/>
                </a:solidFill>
                <a:latin typeface="Times New Roman" pitchFamily="18" charset="0"/>
                <a:ea typeface="Times New Roman" pitchFamily="18" charset="0"/>
                <a:cs typeface="Times New Roman" pitchFamily="18" charset="0"/>
              </a:rPr>
              <a:t>Borkowski</a:t>
            </a:r>
            <a:r>
              <a:rPr lang="en-US" sz="1900" dirty="0" smtClean="0">
                <a:solidFill>
                  <a:srgbClr val="0E5220"/>
                </a:solidFill>
                <a:latin typeface="Times New Roman" pitchFamily="18" charset="0"/>
                <a:ea typeface="Times New Roman" pitchFamily="18" charset="0"/>
                <a:cs typeface="Times New Roman" pitchFamily="18" charset="0"/>
              </a:rPr>
              <a:t>, C. S. Potter, and R. L. Crabtree.  2011.  </a:t>
            </a:r>
            <a:r>
              <a:rPr lang="en-US" sz="1900" b="1" dirty="0" smtClean="0">
                <a:solidFill>
                  <a:srgbClr val="0E5220"/>
                </a:solidFill>
                <a:latin typeface="Times New Roman" pitchFamily="18" charset="0"/>
                <a:ea typeface="Times New Roman" pitchFamily="18" charset="0"/>
                <a:cs typeface="Times New Roman" pitchFamily="18" charset="0"/>
              </a:rPr>
              <a:t>Predicting Bison Migration out of Yellowstone National Park using Bayesian Models.  </a:t>
            </a:r>
            <a:r>
              <a:rPr lang="en-US" sz="2000" i="1" dirty="0" err="1" smtClean="0">
                <a:solidFill>
                  <a:srgbClr val="0E5220"/>
                </a:solidFill>
                <a:latin typeface="Times New Roman" pitchFamily="18" charset="0"/>
                <a:ea typeface="Times New Roman" pitchFamily="18" charset="0"/>
                <a:cs typeface="Times New Roman" pitchFamily="18" charset="0"/>
              </a:rPr>
              <a:t>PLoS</a:t>
            </a:r>
            <a:r>
              <a:rPr lang="en-US" sz="2000" i="1" dirty="0" smtClean="0">
                <a:solidFill>
                  <a:srgbClr val="0E5220"/>
                </a:solidFill>
                <a:latin typeface="Times New Roman" pitchFamily="18" charset="0"/>
                <a:ea typeface="Times New Roman" pitchFamily="18" charset="0"/>
                <a:cs typeface="Times New Roman" pitchFamily="18" charset="0"/>
              </a:rPr>
              <a:t> ONE </a:t>
            </a:r>
            <a:r>
              <a:rPr lang="en-US" sz="2000" i="1" dirty="0" smtClean="0">
                <a:solidFill>
                  <a:srgbClr val="0E5220"/>
                </a:solidFill>
              </a:rPr>
              <a:t>6(2): e16848.doi:10.1371</a:t>
            </a:r>
            <a:endParaRPr lang="en-US" sz="2000" dirty="0">
              <a:solidFill>
                <a:srgbClr val="0E522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p:spPr>
        <p:txBody>
          <a:bodyPr>
            <a:noAutofit/>
          </a:bodyPr>
          <a:lstStyle/>
          <a:p>
            <a:r>
              <a:rPr lang="en-US" sz="3200" dirty="0" smtClean="0">
                <a:solidFill>
                  <a:srgbClr val="0E5220"/>
                </a:solidFill>
                <a:latin typeface="Cambria" pitchFamily="18" charset="0"/>
              </a:rPr>
              <a:t>Example 2:  Lesser </a:t>
            </a:r>
            <a:r>
              <a:rPr lang="en-US" sz="3200" dirty="0" err="1" smtClean="0">
                <a:solidFill>
                  <a:srgbClr val="0E5220"/>
                </a:solidFill>
                <a:latin typeface="Cambria" pitchFamily="18" charset="0"/>
              </a:rPr>
              <a:t>Scaup</a:t>
            </a:r>
            <a:r>
              <a:rPr lang="en-US" sz="3200" dirty="0" smtClean="0">
                <a:solidFill>
                  <a:srgbClr val="0E5220"/>
                </a:solidFill>
                <a:latin typeface="Cambria" pitchFamily="18" charset="0"/>
              </a:rPr>
              <a:t> Response to Climate</a:t>
            </a:r>
            <a:endParaRPr lang="en-US" sz="3200" dirty="0">
              <a:solidFill>
                <a:srgbClr val="0E5220"/>
              </a:solidFill>
              <a:latin typeface="Cambria" pitchFamily="18" charset="0"/>
            </a:endParaRPr>
          </a:p>
        </p:txBody>
      </p:sp>
      <p:pic>
        <p:nvPicPr>
          <p:cNvPr id="4" name="Picture 3" descr=":f2.png"/>
          <p:cNvPicPr/>
          <p:nvPr/>
        </p:nvPicPr>
        <p:blipFill>
          <a:blip r:embed="rId3" cstate="print"/>
          <a:srcRect/>
          <a:stretch>
            <a:fillRect/>
          </a:stretch>
        </p:blipFill>
        <p:spPr bwMode="auto">
          <a:xfrm>
            <a:off x="228600" y="990601"/>
            <a:ext cx="6248400" cy="2667000"/>
          </a:xfrm>
          <a:prstGeom prst="rect">
            <a:avLst/>
          </a:prstGeom>
          <a:ln>
            <a:headEnd/>
            <a:tailEnd/>
          </a:ln>
        </p:spPr>
        <p:style>
          <a:lnRef idx="1">
            <a:schemeClr val="dk1"/>
          </a:lnRef>
          <a:fillRef idx="2">
            <a:schemeClr val="dk1"/>
          </a:fillRef>
          <a:effectRef idx="1">
            <a:schemeClr val="dk1"/>
          </a:effectRef>
          <a:fontRef idx="minor">
            <a:schemeClr val="dk1"/>
          </a:fontRef>
        </p:style>
      </p:pic>
      <p:pic>
        <p:nvPicPr>
          <p:cNvPr id="5" name="Picture 4"/>
          <p:cNvPicPr>
            <a:picLocks noChangeAspect="1"/>
          </p:cNvPicPr>
          <p:nvPr/>
        </p:nvPicPr>
        <p:blipFill>
          <a:blip r:embed="rId4" cstate="print"/>
          <a:stretch>
            <a:fillRect/>
          </a:stretch>
        </p:blipFill>
        <p:spPr>
          <a:xfrm>
            <a:off x="6492240" y="990600"/>
            <a:ext cx="2354317" cy="2133600"/>
          </a:xfrm>
          <a:prstGeom prst="rect">
            <a:avLst/>
          </a:prstGeom>
        </p:spPr>
        <p:style>
          <a:lnRef idx="1">
            <a:schemeClr val="dk1"/>
          </a:lnRef>
          <a:fillRef idx="2">
            <a:schemeClr val="dk1"/>
          </a:fillRef>
          <a:effectRef idx="1">
            <a:schemeClr val="dk1"/>
          </a:effectRef>
          <a:fontRef idx="minor">
            <a:schemeClr val="dk1"/>
          </a:fontRef>
        </p:style>
      </p:pic>
      <p:sp>
        <p:nvSpPr>
          <p:cNvPr id="6" name="TextBox 5"/>
          <p:cNvSpPr txBox="1"/>
          <p:nvPr/>
        </p:nvSpPr>
        <p:spPr>
          <a:xfrm>
            <a:off x="6625374" y="3142602"/>
            <a:ext cx="2209800" cy="646331"/>
          </a:xfrm>
          <a:prstGeom prst="rect">
            <a:avLst/>
          </a:prstGeom>
          <a:noFill/>
        </p:spPr>
        <p:txBody>
          <a:bodyPr wrap="square" rtlCol="0">
            <a:spAutoFit/>
          </a:bodyPr>
          <a:lstStyle/>
          <a:p>
            <a:r>
              <a:rPr lang="en-US" b="1" dirty="0" smtClean="0"/>
              <a:t>Aerial observations from 2001 to 2009</a:t>
            </a:r>
            <a:endParaRPr lang="en-US" b="1" dirty="0"/>
          </a:p>
        </p:txBody>
      </p:sp>
      <p:sp>
        <p:nvSpPr>
          <p:cNvPr id="7" name="TextBox 6"/>
          <p:cNvSpPr txBox="1"/>
          <p:nvPr/>
        </p:nvSpPr>
        <p:spPr>
          <a:xfrm>
            <a:off x="533400" y="3733800"/>
            <a:ext cx="7848600" cy="1077218"/>
          </a:xfrm>
          <a:prstGeom prst="rect">
            <a:avLst/>
          </a:prstGeom>
          <a:noFill/>
        </p:spPr>
        <p:txBody>
          <a:bodyPr wrap="square" rtlCol="0">
            <a:spAutoFit/>
          </a:bodyPr>
          <a:lstStyle/>
          <a:p>
            <a:r>
              <a:rPr lang="en-US" sz="2400" u="sng" dirty="0" smtClean="0">
                <a:solidFill>
                  <a:srgbClr val="0E5220"/>
                </a:solidFill>
              </a:rPr>
              <a:t>First built a traditional habitat model using static covariates:</a:t>
            </a:r>
          </a:p>
          <a:p>
            <a:pPr lvl="1"/>
            <a:r>
              <a:rPr lang="en-US" sz="2000" dirty="0" smtClean="0">
                <a:solidFill>
                  <a:srgbClr val="0E5220"/>
                </a:solidFill>
              </a:rPr>
              <a:t>- Preferred emergent wetlands  and bigger, more round ponds</a:t>
            </a:r>
          </a:p>
          <a:p>
            <a:pPr lvl="1"/>
            <a:r>
              <a:rPr lang="en-US" sz="2000" dirty="0" smtClean="0">
                <a:solidFill>
                  <a:srgbClr val="0E5220"/>
                </a:solidFill>
              </a:rPr>
              <a:t>- Preferred  still  water over turbid water; avoid wooded wetlands</a:t>
            </a:r>
            <a:endParaRPr lang="en-US" sz="2000" dirty="0">
              <a:solidFill>
                <a:srgbClr val="0E5220"/>
              </a:solidFill>
            </a:endParaRPr>
          </a:p>
        </p:txBody>
      </p:sp>
      <p:graphicFrame>
        <p:nvGraphicFramePr>
          <p:cNvPr id="9" name="Table 8"/>
          <p:cNvGraphicFramePr>
            <a:graphicFrameLocks noGrp="1"/>
          </p:cNvGraphicFramePr>
          <p:nvPr/>
        </p:nvGraphicFramePr>
        <p:xfrm>
          <a:off x="2316204" y="4891297"/>
          <a:ext cx="6477000" cy="1949450"/>
        </p:xfrm>
        <a:graphic>
          <a:graphicData uri="http://schemas.openxmlformats.org/drawingml/2006/table">
            <a:tbl>
              <a:tblPr firstRow="1" bandRow="1">
                <a:tableStyleId>{5C22544A-7EE6-4342-B048-85BDC9FD1C3A}</a:tableStyleId>
              </a:tblPr>
              <a:tblGrid>
                <a:gridCol w="3238500"/>
                <a:gridCol w="3238500"/>
              </a:tblGrid>
              <a:tr h="41249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Model</a:t>
                      </a:r>
                      <a:endParaRPr lang="en-US"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AIC score</a:t>
                      </a:r>
                      <a:endParaRPr lang="en-US" dirty="0" smtClean="0"/>
                    </a:p>
                  </a:txBody>
                  <a:tcPr/>
                </a:tc>
              </a:tr>
              <a:tr h="41249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GLM (negative binomial)</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21703</a:t>
                      </a:r>
                    </a:p>
                  </a:txBody>
                  <a:tcPr/>
                </a:tc>
              </a:tr>
              <a:tr h="41249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GLMM (negative binomial)</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21708</a:t>
                      </a:r>
                    </a:p>
                  </a:txBody>
                  <a:tcPr/>
                </a:tc>
              </a:tr>
              <a:tr h="711974">
                <a:tc>
                  <a:txBody>
                    <a:bodyPr/>
                    <a:lstStyle/>
                    <a:p>
                      <a:r>
                        <a:rPr lang="en-US" dirty="0" smtClean="0"/>
                        <a:t>GLM (negative binomial) including Min.</a:t>
                      </a:r>
                      <a:r>
                        <a:rPr lang="en-US" baseline="0" dirty="0" smtClean="0"/>
                        <a:t> Temp. Anomaly</a:t>
                      </a:r>
                      <a:endParaRPr lang="en-US"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21697</a:t>
                      </a:r>
                      <a:r>
                        <a:rPr lang="en-US" baseline="0" dirty="0" smtClean="0"/>
                        <a:t> </a:t>
                      </a:r>
                      <a:r>
                        <a:rPr lang="en-US" b="1" baseline="0" dirty="0" smtClean="0"/>
                        <a:t>** Best Model</a:t>
                      </a:r>
                      <a:endParaRPr lang="en-US" b="1" dirty="0" smtClean="0"/>
                    </a:p>
                    <a:p>
                      <a:endParaRPr lang="en-US" dirty="0"/>
                    </a:p>
                  </a:txBody>
                  <a:tcPr/>
                </a:tc>
              </a:tr>
            </a:tbl>
          </a:graphicData>
        </a:graphic>
      </p:graphicFrame>
      <p:sp>
        <p:nvSpPr>
          <p:cNvPr id="10" name="TextBox 9"/>
          <p:cNvSpPr txBox="1"/>
          <p:nvPr/>
        </p:nvSpPr>
        <p:spPr>
          <a:xfrm>
            <a:off x="356558" y="5236236"/>
            <a:ext cx="2005641" cy="1569660"/>
          </a:xfrm>
          <a:prstGeom prst="rect">
            <a:avLst/>
          </a:prstGeom>
          <a:noFill/>
        </p:spPr>
        <p:txBody>
          <a:bodyPr wrap="square" rtlCol="0">
            <a:spAutoFit/>
          </a:bodyPr>
          <a:lstStyle/>
          <a:p>
            <a:r>
              <a:rPr lang="en-US" sz="2400" dirty="0" smtClean="0">
                <a:latin typeface="Cambria" pitchFamily="18" charset="0"/>
              </a:rPr>
              <a:t>* Then added minimum temperature anomaly</a:t>
            </a:r>
            <a:endParaRPr lang="en-US" sz="2400" dirty="0">
              <a:latin typeface="Cambria"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096"/>
            <a:ext cx="9144000" cy="1143000"/>
          </a:xfrm>
        </p:spPr>
        <p:txBody>
          <a:bodyPr>
            <a:normAutofit/>
          </a:bodyPr>
          <a:lstStyle/>
          <a:p>
            <a:r>
              <a:rPr lang="en-US" sz="3200" dirty="0" smtClean="0">
                <a:solidFill>
                  <a:srgbClr val="0E5220"/>
                </a:solidFill>
                <a:latin typeface="Cambria" pitchFamily="18" charset="0"/>
              </a:rPr>
              <a:t>Example 3:  30-year </a:t>
            </a:r>
            <a:r>
              <a:rPr lang="en-US" sz="3200" dirty="0" err="1" smtClean="0">
                <a:solidFill>
                  <a:srgbClr val="0E5220"/>
                </a:solidFill>
                <a:latin typeface="Cambria" pitchFamily="18" charset="0"/>
              </a:rPr>
              <a:t>spatio</a:t>
            </a:r>
            <a:r>
              <a:rPr lang="en-US" sz="3200" dirty="0" smtClean="0">
                <a:solidFill>
                  <a:srgbClr val="0E5220"/>
                </a:solidFill>
                <a:latin typeface="Cambria" pitchFamily="18" charset="0"/>
              </a:rPr>
              <a:t>-temporal </a:t>
            </a:r>
            <a:r>
              <a:rPr lang="en-US" sz="3200" dirty="0" smtClean="0">
                <a:solidFill>
                  <a:srgbClr val="0E5220"/>
                </a:solidFill>
                <a:latin typeface="Cambria" pitchFamily="18" charset="0"/>
              </a:rPr>
              <a:t>I-Bat </a:t>
            </a:r>
            <a:r>
              <a:rPr lang="en-US" sz="3200" dirty="0" smtClean="0">
                <a:solidFill>
                  <a:srgbClr val="0E5220"/>
                </a:solidFill>
                <a:latin typeface="Cambria" pitchFamily="18" charset="0"/>
              </a:rPr>
              <a:t>analysis</a:t>
            </a:r>
            <a:endParaRPr lang="en-US" sz="3200" dirty="0">
              <a:solidFill>
                <a:srgbClr val="0E5220"/>
              </a:solidFill>
              <a:latin typeface="Cambria" pitchFamily="18" charset="0"/>
            </a:endParaRPr>
          </a:p>
        </p:txBody>
      </p:sp>
      <p:pic>
        <p:nvPicPr>
          <p:cNvPr id="5" name="Picture 4" descr="b1_graphic_v2.jpg"/>
          <p:cNvPicPr>
            <a:picLocks noChangeAspect="1"/>
          </p:cNvPicPr>
          <p:nvPr/>
        </p:nvPicPr>
        <p:blipFill>
          <a:blip r:embed="rId2" cstate="print"/>
          <a:stretch>
            <a:fillRect/>
          </a:stretch>
        </p:blipFill>
        <p:spPr>
          <a:xfrm>
            <a:off x="474453" y="1232283"/>
            <a:ext cx="8153400" cy="5539452"/>
          </a:xfrm>
          <a:prstGeom prst="rect">
            <a:avLst/>
          </a:prstGeom>
          <a:ln>
            <a:solidFill>
              <a:srgbClr val="14762E"/>
            </a:solidFill>
          </a:ln>
        </p:spPr>
      </p:pic>
      <p:sp>
        <p:nvSpPr>
          <p:cNvPr id="4" name="TextBox 3"/>
          <p:cNvSpPr txBox="1"/>
          <p:nvPr/>
        </p:nvSpPr>
        <p:spPr>
          <a:xfrm>
            <a:off x="5729068" y="6126912"/>
            <a:ext cx="2895600" cy="646331"/>
          </a:xfrm>
          <a:prstGeom prst="rect">
            <a:avLst/>
          </a:prstGeom>
          <a:solidFill>
            <a:schemeClr val="bg1"/>
          </a:solidFill>
        </p:spPr>
        <p:txBody>
          <a:bodyPr wrap="square" rtlCol="0">
            <a:spAutoFit/>
          </a:bodyPr>
          <a:lstStyle/>
          <a:p>
            <a:r>
              <a:rPr lang="en-US" b="1" dirty="0" smtClean="0"/>
              <a:t>30-yr anomaly trend against year 2000 via COASTER</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6280" y="1188720"/>
            <a:ext cx="8229600" cy="3048000"/>
          </a:xfrm>
        </p:spPr>
        <p:txBody>
          <a:bodyPr>
            <a:normAutofit/>
          </a:bodyPr>
          <a:lstStyle/>
          <a:p>
            <a:pPr algn="l"/>
            <a:r>
              <a:rPr lang="en-US" sz="2600" b="1" dirty="0" smtClean="0">
                <a:solidFill>
                  <a:srgbClr val="0E5220"/>
                </a:solidFill>
              </a:rPr>
              <a:t>DECISIONS:   </a:t>
            </a:r>
            <a:r>
              <a:rPr lang="en-US" sz="2600" dirty="0" smtClean="0">
                <a:solidFill>
                  <a:srgbClr val="0E5220"/>
                </a:solidFill>
              </a:rPr>
              <a:t>Development of Risk-Reward Spatial Capacity Models for use with the USFWS Strategic Habitat Conservation Framework (SHC)        LCCs</a:t>
            </a:r>
          </a:p>
          <a:p>
            <a:pPr algn="l"/>
            <a:endParaRPr lang="en-US" sz="2600" dirty="0" smtClean="0">
              <a:solidFill>
                <a:srgbClr val="0E5220"/>
              </a:solidFill>
            </a:endParaRPr>
          </a:p>
          <a:p>
            <a:pPr algn="l"/>
            <a:r>
              <a:rPr lang="en-US" sz="2600" b="1" dirty="0" smtClean="0">
                <a:solidFill>
                  <a:srgbClr val="0E5220"/>
                </a:solidFill>
              </a:rPr>
              <a:t>A.30 </a:t>
            </a:r>
            <a:r>
              <a:rPr lang="en-US" sz="2600" b="1" dirty="0" err="1" smtClean="0">
                <a:solidFill>
                  <a:srgbClr val="0E5220"/>
                </a:solidFill>
              </a:rPr>
              <a:t>BioClim</a:t>
            </a:r>
            <a:r>
              <a:rPr lang="en-US" sz="2600" b="1" dirty="0" smtClean="0">
                <a:solidFill>
                  <a:srgbClr val="0E5220"/>
                </a:solidFill>
              </a:rPr>
              <a:t>:   </a:t>
            </a:r>
            <a:r>
              <a:rPr lang="en-US" sz="2600" dirty="0" smtClean="0">
                <a:solidFill>
                  <a:srgbClr val="0E5220"/>
                </a:solidFill>
              </a:rPr>
              <a:t>Ecosystems in Transition: Decision Support Tools to Measure, Monitor and Forecast Climate Impacts on </a:t>
            </a:r>
            <a:r>
              <a:rPr lang="en-US" sz="2600" dirty="0" smtClean="0">
                <a:solidFill>
                  <a:srgbClr val="C00000"/>
                </a:solidFill>
              </a:rPr>
              <a:t>Migratory Species</a:t>
            </a:r>
          </a:p>
          <a:p>
            <a:pPr algn="l"/>
            <a:endParaRPr lang="en-US" dirty="0" smtClean="0">
              <a:solidFill>
                <a:schemeClr val="tx1"/>
              </a:solidFill>
            </a:endParaRPr>
          </a:p>
          <a:p>
            <a:pPr algn="l"/>
            <a:endParaRPr lang="en-US" dirty="0">
              <a:solidFill>
                <a:schemeClr val="tx1"/>
              </a:solidFill>
            </a:endParaRPr>
          </a:p>
        </p:txBody>
      </p:sp>
      <p:cxnSp>
        <p:nvCxnSpPr>
          <p:cNvPr id="12" name="Straight Arrow Connector 11"/>
          <p:cNvCxnSpPr/>
          <p:nvPr/>
        </p:nvCxnSpPr>
        <p:spPr>
          <a:xfrm>
            <a:off x="5105400" y="2225040"/>
            <a:ext cx="381000" cy="0"/>
          </a:xfrm>
          <a:prstGeom prst="straightConnector1">
            <a:avLst/>
          </a:prstGeom>
          <a:ln w="38100">
            <a:solidFill>
              <a:srgbClr val="0E522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62000" y="304800"/>
            <a:ext cx="7239000" cy="646331"/>
          </a:xfrm>
          <a:prstGeom prst="rect">
            <a:avLst/>
          </a:prstGeom>
          <a:noFill/>
        </p:spPr>
        <p:txBody>
          <a:bodyPr wrap="square" rtlCol="0">
            <a:spAutoFit/>
          </a:bodyPr>
          <a:lstStyle/>
          <a:p>
            <a:pPr algn="ctr"/>
            <a:r>
              <a:rPr lang="en-US" sz="3600" dirty="0" smtClean="0">
                <a:solidFill>
                  <a:srgbClr val="0E5220"/>
                </a:solidFill>
                <a:latin typeface="Cambria" pitchFamily="18" charset="0"/>
              </a:rPr>
              <a:t>Combine Two NASA Projects</a:t>
            </a:r>
            <a:endParaRPr lang="en-US" sz="3600" dirty="0">
              <a:solidFill>
                <a:srgbClr val="0E5220"/>
              </a:solidFill>
              <a:latin typeface="Cambr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SW&amp;CASA_planned_outputs.JPG"/>
          <p:cNvPicPr>
            <a:picLocks noChangeAspect="1"/>
          </p:cNvPicPr>
          <p:nvPr/>
        </p:nvPicPr>
        <p:blipFill>
          <a:blip r:embed="rId3" cstate="print"/>
          <a:stretch>
            <a:fillRect/>
          </a:stretch>
        </p:blipFill>
        <p:spPr>
          <a:xfrm>
            <a:off x="185735" y="1371600"/>
            <a:ext cx="8765453" cy="5319634"/>
          </a:xfrm>
          <a:prstGeom prst="rect">
            <a:avLst/>
          </a:prstGeom>
          <a:ln>
            <a:solidFill>
              <a:srgbClr val="14762E"/>
            </a:solidFill>
          </a:ln>
        </p:spPr>
      </p:pic>
      <p:sp>
        <p:nvSpPr>
          <p:cNvPr id="5" name="TextBox 4"/>
          <p:cNvSpPr txBox="1"/>
          <p:nvPr/>
        </p:nvSpPr>
        <p:spPr>
          <a:xfrm>
            <a:off x="533400" y="166186"/>
            <a:ext cx="8498306" cy="1138773"/>
          </a:xfrm>
          <a:prstGeom prst="rect">
            <a:avLst/>
          </a:prstGeom>
          <a:noFill/>
        </p:spPr>
        <p:txBody>
          <a:bodyPr wrap="square" rtlCol="0">
            <a:spAutoFit/>
          </a:bodyPr>
          <a:lstStyle/>
          <a:p>
            <a:r>
              <a:rPr lang="en-US" sz="3400" dirty="0" smtClean="0">
                <a:solidFill>
                  <a:srgbClr val="0E5220"/>
                </a:solidFill>
                <a:latin typeface="Cambria" pitchFamily="18" charset="0"/>
              </a:rPr>
              <a:t>A.30 </a:t>
            </a:r>
            <a:r>
              <a:rPr lang="en-US" sz="3400" dirty="0" err="1" smtClean="0">
                <a:solidFill>
                  <a:srgbClr val="0E5220"/>
                </a:solidFill>
                <a:latin typeface="Cambria" pitchFamily="18" charset="0"/>
              </a:rPr>
              <a:t>BioClim</a:t>
            </a:r>
            <a:r>
              <a:rPr lang="en-US" sz="3400" dirty="0" smtClean="0">
                <a:solidFill>
                  <a:srgbClr val="0E5220"/>
                </a:solidFill>
                <a:latin typeface="Cambria" pitchFamily="18" charset="0"/>
              </a:rPr>
              <a:t>:  Mid-Continent </a:t>
            </a:r>
            <a:r>
              <a:rPr lang="en-US" sz="3400" dirty="0" smtClean="0">
                <a:solidFill>
                  <a:srgbClr val="0E5220"/>
                </a:solidFill>
                <a:latin typeface="Cambria" pitchFamily="18" charset="0"/>
              </a:rPr>
              <a:t>Study </a:t>
            </a:r>
            <a:r>
              <a:rPr lang="en-US" sz="3400" dirty="0" smtClean="0">
                <a:solidFill>
                  <a:srgbClr val="0E5220"/>
                </a:solidFill>
                <a:latin typeface="Cambria" pitchFamily="18" charset="0"/>
              </a:rPr>
              <a:t>Region</a:t>
            </a:r>
            <a:endParaRPr lang="en-US" sz="3400" dirty="0" smtClean="0">
              <a:solidFill>
                <a:srgbClr val="0E5220"/>
              </a:solidFill>
              <a:latin typeface="Cambria" pitchFamily="18" charset="0"/>
            </a:endParaRPr>
          </a:p>
          <a:p>
            <a:r>
              <a:rPr lang="en-US" sz="3400" dirty="0" smtClean="0">
                <a:solidFill>
                  <a:srgbClr val="0E5220"/>
                </a:solidFill>
                <a:latin typeface="Cambria" pitchFamily="18" charset="0"/>
              </a:rPr>
              <a:t>	</a:t>
            </a:r>
            <a:r>
              <a:rPr lang="en-US" sz="2800" dirty="0" smtClean="0">
                <a:solidFill>
                  <a:srgbClr val="0E5220"/>
                </a:solidFill>
                <a:latin typeface="Cambria" pitchFamily="18" charset="0"/>
              </a:rPr>
              <a:t>combined Central and Mississippi flyways</a:t>
            </a:r>
            <a:endParaRPr lang="en-US" sz="2800" dirty="0">
              <a:solidFill>
                <a:srgbClr val="0E5220"/>
              </a:solidFill>
              <a:latin typeface="Cambria" pitchFamily="18" charset="0"/>
            </a:endParaRPr>
          </a:p>
        </p:txBody>
      </p:sp>
      <p:sp>
        <p:nvSpPr>
          <p:cNvPr id="6" name="TextBox 5"/>
          <p:cNvSpPr txBox="1"/>
          <p:nvPr/>
        </p:nvSpPr>
        <p:spPr>
          <a:xfrm>
            <a:off x="305892" y="3847728"/>
            <a:ext cx="3423140" cy="2862322"/>
          </a:xfrm>
          <a:prstGeom prst="rect">
            <a:avLst/>
          </a:prstGeom>
          <a:noFill/>
        </p:spPr>
        <p:txBody>
          <a:bodyPr wrap="square" rtlCol="0">
            <a:spAutoFit/>
          </a:bodyPr>
          <a:lstStyle/>
          <a:p>
            <a:r>
              <a:rPr lang="en-US" sz="2000" b="1" dirty="0" smtClean="0"/>
              <a:t>RESPONSE:  1955 </a:t>
            </a:r>
            <a:r>
              <a:rPr lang="en-US" sz="2000" b="1" dirty="0" smtClean="0"/>
              <a:t>to 2011 </a:t>
            </a:r>
            <a:r>
              <a:rPr lang="en-US" sz="2000" dirty="0" smtClean="0"/>
              <a:t>aerial </a:t>
            </a:r>
            <a:r>
              <a:rPr lang="en-US" sz="2000" dirty="0" smtClean="0"/>
              <a:t>survey of </a:t>
            </a:r>
            <a:r>
              <a:rPr lang="en-US" sz="2000" dirty="0" smtClean="0"/>
              <a:t>waterfowl </a:t>
            </a:r>
            <a:r>
              <a:rPr lang="en-US" sz="2000" b="1" dirty="0" smtClean="0"/>
              <a:t>breeding pair </a:t>
            </a:r>
            <a:r>
              <a:rPr lang="en-US" sz="2000" b="1" dirty="0" smtClean="0"/>
              <a:t>density, brood production, harvest and non-harvest mortality, and age ratios</a:t>
            </a:r>
            <a:r>
              <a:rPr lang="en-US" sz="2000" dirty="0" smtClean="0"/>
              <a:t>;  </a:t>
            </a:r>
            <a:r>
              <a:rPr lang="en-US" sz="2000" dirty="0" smtClean="0"/>
              <a:t>possibly the best long-term demographic data set in the world.  Higher spatial resolution starting in 2000.</a:t>
            </a:r>
            <a:endParaRPr lang="en-US" sz="2000" dirty="0"/>
          </a:p>
        </p:txBody>
      </p:sp>
      <p:sp>
        <p:nvSpPr>
          <p:cNvPr id="7" name="Oval 6"/>
          <p:cNvSpPr/>
          <p:nvPr/>
        </p:nvSpPr>
        <p:spPr>
          <a:xfrm rot="19346398">
            <a:off x="4573383" y="2530545"/>
            <a:ext cx="1104950" cy="364705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2434"/>
            <a:ext cx="8915400" cy="868362"/>
          </a:xfrm>
        </p:spPr>
        <p:txBody>
          <a:bodyPr>
            <a:normAutofit/>
          </a:bodyPr>
          <a:lstStyle/>
          <a:p>
            <a:r>
              <a:rPr lang="en-US" sz="3600" dirty="0" smtClean="0">
                <a:solidFill>
                  <a:srgbClr val="0E5220"/>
                </a:solidFill>
                <a:latin typeface="Cambria" pitchFamily="18" charset="0"/>
              </a:rPr>
              <a:t>Temporally Dynamic Covariates (n=30)</a:t>
            </a:r>
            <a:endParaRPr lang="en-US" sz="3600" dirty="0">
              <a:solidFill>
                <a:srgbClr val="0E5220"/>
              </a:solidFill>
              <a:latin typeface="Cambria" pitchFamily="18" charset="0"/>
            </a:endParaRPr>
          </a:p>
        </p:txBody>
      </p:sp>
      <p:sp>
        <p:nvSpPr>
          <p:cNvPr id="3" name="TextBox 2"/>
          <p:cNvSpPr txBox="1"/>
          <p:nvPr/>
        </p:nvSpPr>
        <p:spPr>
          <a:xfrm>
            <a:off x="447828" y="5771272"/>
            <a:ext cx="8305800" cy="892552"/>
          </a:xfrm>
          <a:prstGeom prst="rect">
            <a:avLst/>
          </a:prstGeom>
          <a:noFill/>
        </p:spPr>
        <p:txBody>
          <a:bodyPr wrap="square" rtlCol="0">
            <a:spAutoFit/>
          </a:bodyPr>
          <a:lstStyle/>
          <a:p>
            <a:r>
              <a:rPr lang="en-US" sz="2600" i="1" dirty="0" smtClean="0">
                <a:solidFill>
                  <a:srgbClr val="0E5220"/>
                </a:solidFill>
              </a:rPr>
              <a:t>. . . providing direct, easy access to standardized datasets to avoid deficient and biased </a:t>
            </a:r>
            <a:r>
              <a:rPr lang="en-US" sz="2600" i="1" dirty="0" smtClean="0">
                <a:solidFill>
                  <a:srgbClr val="0E5220"/>
                </a:solidFill>
              </a:rPr>
              <a:t>models for terrestrial species</a:t>
            </a:r>
            <a:endParaRPr lang="en-US" sz="2600" i="1" dirty="0">
              <a:solidFill>
                <a:srgbClr val="0E5220"/>
              </a:solidFill>
            </a:endParaRPr>
          </a:p>
        </p:txBody>
      </p:sp>
      <p:sp>
        <p:nvSpPr>
          <p:cNvPr id="5" name="TextBox 4"/>
          <p:cNvSpPr txBox="1"/>
          <p:nvPr/>
        </p:nvSpPr>
        <p:spPr>
          <a:xfrm>
            <a:off x="457200" y="1145749"/>
            <a:ext cx="8686800" cy="4540923"/>
          </a:xfrm>
          <a:prstGeom prst="rect">
            <a:avLst/>
          </a:prstGeom>
          <a:noFill/>
        </p:spPr>
        <p:txBody>
          <a:bodyPr wrap="square" rtlCol="0">
            <a:spAutoFit/>
          </a:bodyPr>
          <a:lstStyle/>
          <a:p>
            <a:pPr>
              <a:lnSpc>
                <a:spcPct val="110000"/>
              </a:lnSpc>
              <a:buFont typeface="Arial" pitchFamily="34" charset="0"/>
              <a:buChar char="•"/>
            </a:pPr>
            <a:r>
              <a:rPr lang="en-US" sz="2400" dirty="0" smtClean="0"/>
              <a:t> Climate: TOPOMET (daily, 1 km, 1950-2009); </a:t>
            </a:r>
            <a:r>
              <a:rPr lang="en-US" sz="2400" dirty="0" smtClean="0">
                <a:solidFill>
                  <a:srgbClr val="C00000"/>
                </a:solidFill>
              </a:rPr>
              <a:t>t-min, t-max</a:t>
            </a:r>
            <a:r>
              <a:rPr lang="en-US" sz="2400" dirty="0" smtClean="0"/>
              <a:t>, 	precipitation, solar </a:t>
            </a:r>
            <a:r>
              <a:rPr lang="en-US" sz="2400" dirty="0" smtClean="0"/>
              <a:t>radiation</a:t>
            </a:r>
            <a:r>
              <a:rPr lang="en-US" sz="2400" dirty="0" smtClean="0"/>
              <a:t>, VPD</a:t>
            </a:r>
          </a:p>
          <a:p>
            <a:pPr>
              <a:lnSpc>
                <a:spcPct val="110000"/>
              </a:lnSpc>
              <a:buFont typeface="Arial" pitchFamily="34" charset="0"/>
              <a:buChar char="•"/>
            </a:pPr>
            <a:r>
              <a:rPr lang="en-US" sz="2400" dirty="0" smtClean="0"/>
              <a:t> MODIS data products:  existing + </a:t>
            </a:r>
            <a:r>
              <a:rPr lang="en-US" sz="2400" dirty="0" smtClean="0">
                <a:solidFill>
                  <a:srgbClr val="C00000"/>
                </a:solidFill>
              </a:rPr>
              <a:t>Percent Surface Water </a:t>
            </a:r>
            <a:r>
              <a:rPr lang="en-US" sz="2400" dirty="0" smtClean="0">
                <a:solidFill>
                  <a:srgbClr val="C00000"/>
                </a:solidFill>
              </a:rPr>
              <a:t>(PSW);</a:t>
            </a:r>
            <a:r>
              <a:rPr lang="en-US" sz="2400" dirty="0" smtClean="0"/>
              <a:t>	fraction </a:t>
            </a:r>
            <a:r>
              <a:rPr lang="en-US" sz="2400" dirty="0" smtClean="0"/>
              <a:t>of H</a:t>
            </a:r>
            <a:r>
              <a:rPr lang="en-US" sz="2400" baseline="-25000" dirty="0" smtClean="0"/>
              <a:t>2</a:t>
            </a:r>
            <a:r>
              <a:rPr lang="en-US" sz="2400" dirty="0" smtClean="0"/>
              <a:t>0 w/in 500m every 8 </a:t>
            </a:r>
            <a:r>
              <a:rPr lang="en-US" sz="2400" dirty="0" smtClean="0"/>
              <a:t>days</a:t>
            </a:r>
            <a:endParaRPr lang="en-US" sz="2400" dirty="0" smtClean="0"/>
          </a:p>
          <a:p>
            <a:pPr>
              <a:lnSpc>
                <a:spcPct val="110000"/>
              </a:lnSpc>
              <a:buFont typeface="Arial" pitchFamily="34" charset="0"/>
              <a:buChar char="•"/>
            </a:pPr>
            <a:r>
              <a:rPr lang="en-US" sz="2400" dirty="0" smtClean="0"/>
              <a:t> </a:t>
            </a:r>
            <a:r>
              <a:rPr lang="en-US" sz="2400" dirty="0" smtClean="0">
                <a:solidFill>
                  <a:srgbClr val="C00000"/>
                </a:solidFill>
              </a:rPr>
              <a:t>Freeze-thaw </a:t>
            </a:r>
            <a:r>
              <a:rPr lang="en-US" sz="2400" dirty="0" smtClean="0"/>
              <a:t>(AM, PM, and </a:t>
            </a:r>
            <a:r>
              <a:rPr lang="en-US" sz="2400" dirty="0" smtClean="0">
                <a:solidFill>
                  <a:srgbClr val="C00000"/>
                </a:solidFill>
              </a:rPr>
              <a:t>transition</a:t>
            </a:r>
            <a:r>
              <a:rPr lang="en-US" sz="2400" dirty="0" smtClean="0"/>
              <a:t>); NTSG datasets</a:t>
            </a:r>
            <a:endParaRPr lang="en-US" sz="2400" dirty="0" smtClean="0"/>
          </a:p>
          <a:p>
            <a:pPr>
              <a:lnSpc>
                <a:spcPct val="110000"/>
              </a:lnSpc>
              <a:buFont typeface="Arial" pitchFamily="34" charset="0"/>
              <a:buChar char="•"/>
            </a:pPr>
            <a:r>
              <a:rPr lang="en-US" sz="2400" dirty="0" smtClean="0"/>
              <a:t> Ecosystem modeled (CASA): </a:t>
            </a:r>
            <a:r>
              <a:rPr lang="en-US" sz="2400" dirty="0" smtClean="0">
                <a:solidFill>
                  <a:srgbClr val="C00000"/>
                </a:solidFill>
              </a:rPr>
              <a:t>NPP, litter biomass</a:t>
            </a:r>
            <a:r>
              <a:rPr lang="en-US" sz="2400" dirty="0" smtClean="0"/>
              <a:t>, ET/PET, soil       	moisture (4 levels), water stress, SWE, snowmelt</a:t>
            </a:r>
          </a:p>
          <a:p>
            <a:pPr>
              <a:lnSpc>
                <a:spcPct val="110000"/>
              </a:lnSpc>
              <a:buFont typeface="Arial" pitchFamily="34" charset="0"/>
              <a:buChar char="•"/>
            </a:pPr>
            <a:r>
              <a:rPr lang="en-US" sz="2400" dirty="0" smtClean="0"/>
              <a:t> Annual </a:t>
            </a:r>
            <a:r>
              <a:rPr lang="en-US" sz="2400" dirty="0" smtClean="0"/>
              <a:t>Disturbance (PSI’s 1km global binary disturbance);	forest/non-forest </a:t>
            </a:r>
            <a:r>
              <a:rPr lang="en-US" sz="2400" dirty="0" smtClean="0"/>
              <a:t>fire, </a:t>
            </a:r>
            <a:r>
              <a:rPr lang="en-US" sz="2400" dirty="0" smtClean="0">
                <a:solidFill>
                  <a:srgbClr val="C00000"/>
                </a:solidFill>
              </a:rPr>
              <a:t>agriculture, wetland gain/loss </a:t>
            </a:r>
          </a:p>
          <a:p>
            <a:pPr>
              <a:lnSpc>
                <a:spcPct val="110000"/>
              </a:lnSpc>
              <a:buFont typeface="Arial" pitchFamily="34" charset="0"/>
              <a:buChar char="•"/>
            </a:pPr>
            <a:r>
              <a:rPr lang="en-US" sz="2400" dirty="0" smtClean="0"/>
              <a:t> Changing habitat conditions (NLCD w/ above </a:t>
            </a:r>
            <a:r>
              <a:rPr lang="en-US" sz="2400" dirty="0" smtClean="0"/>
              <a:t>disturbances?); </a:t>
            </a:r>
            <a:r>
              <a:rPr lang="en-US" sz="2400" dirty="0" smtClean="0"/>
              <a:t>	not sure quite yet how we’ll produce annual updates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1440"/>
            <a:ext cx="9144000" cy="954107"/>
          </a:xfrm>
          <a:prstGeom prst="rect">
            <a:avLst/>
          </a:prstGeom>
          <a:noFill/>
        </p:spPr>
        <p:txBody>
          <a:bodyPr wrap="square" rtlCol="0">
            <a:spAutoFit/>
          </a:bodyPr>
          <a:lstStyle/>
          <a:p>
            <a:pPr algn="ctr"/>
            <a:r>
              <a:rPr lang="en-US" sz="3600" dirty="0" smtClean="0">
                <a:solidFill>
                  <a:srgbClr val="0E5220"/>
                </a:solidFill>
                <a:latin typeface="Cambria" pitchFamily="18" charset="0"/>
              </a:rPr>
              <a:t>Percent Surface Water (PSW) Dynamics</a:t>
            </a:r>
          </a:p>
          <a:p>
            <a:pPr algn="ctr"/>
            <a:r>
              <a:rPr lang="en-US" sz="2000" b="1" dirty="0" smtClean="0">
                <a:solidFill>
                  <a:srgbClr val="0E5220"/>
                </a:solidFill>
                <a:latin typeface="Cambria" pitchFamily="18" charset="0"/>
              </a:rPr>
              <a:t>Sub-pixel abundance of 500m pixels every 8 days (surface H</a:t>
            </a:r>
            <a:r>
              <a:rPr lang="en-US" sz="2000" b="1" baseline="-25000" dirty="0" smtClean="0">
                <a:solidFill>
                  <a:srgbClr val="0E5220"/>
                </a:solidFill>
                <a:latin typeface="Cambria" pitchFamily="18" charset="0"/>
              </a:rPr>
              <a:t>2</a:t>
            </a:r>
            <a:r>
              <a:rPr lang="en-US" sz="2000" b="1" dirty="0" smtClean="0">
                <a:solidFill>
                  <a:srgbClr val="0E5220"/>
                </a:solidFill>
                <a:latin typeface="Cambria" pitchFamily="18" charset="0"/>
              </a:rPr>
              <a:t>0 </a:t>
            </a:r>
            <a:r>
              <a:rPr lang="en-US" sz="2000" b="1" dirty="0" err="1" smtClean="0">
                <a:solidFill>
                  <a:srgbClr val="0E5220"/>
                </a:solidFill>
                <a:latin typeface="Cambria" pitchFamily="18" charset="0"/>
              </a:rPr>
              <a:t>phenology</a:t>
            </a:r>
            <a:r>
              <a:rPr lang="en-US" sz="2000" b="1" dirty="0" smtClean="0">
                <a:solidFill>
                  <a:srgbClr val="0E5220"/>
                </a:solidFill>
                <a:latin typeface="Cambria" pitchFamily="18" charset="0"/>
              </a:rPr>
              <a:t>)</a:t>
            </a:r>
            <a:endParaRPr lang="en-US" sz="2000" b="1" dirty="0">
              <a:solidFill>
                <a:srgbClr val="0E5220"/>
              </a:solidFill>
              <a:latin typeface="Cambria" pitchFamily="18" charset="0"/>
            </a:endParaRPr>
          </a:p>
        </p:txBody>
      </p:sp>
      <p:pic>
        <p:nvPicPr>
          <p:cNvPr id="5" name="Picture 4" descr="PSW(2).jpg"/>
          <p:cNvPicPr>
            <a:picLocks noChangeAspect="1"/>
          </p:cNvPicPr>
          <p:nvPr/>
        </p:nvPicPr>
        <p:blipFill>
          <a:blip r:embed="rId3" cstate="print"/>
          <a:stretch>
            <a:fillRect/>
          </a:stretch>
        </p:blipFill>
        <p:spPr>
          <a:xfrm>
            <a:off x="90836" y="1230141"/>
            <a:ext cx="8936858" cy="5531607"/>
          </a:xfrm>
          <a:prstGeom prst="rect">
            <a:avLst/>
          </a:prstGeom>
          <a:ln>
            <a:solidFill>
              <a:srgbClr val="14762E"/>
            </a:solidFill>
          </a:ln>
        </p:spPr>
      </p:pic>
      <p:sp>
        <p:nvSpPr>
          <p:cNvPr id="4" name="TextBox 3"/>
          <p:cNvSpPr txBox="1"/>
          <p:nvPr/>
        </p:nvSpPr>
        <p:spPr>
          <a:xfrm>
            <a:off x="83125" y="6267357"/>
            <a:ext cx="5753104" cy="400110"/>
          </a:xfrm>
          <a:prstGeom prst="rect">
            <a:avLst/>
          </a:prstGeom>
          <a:noFill/>
        </p:spPr>
        <p:txBody>
          <a:bodyPr wrap="square" rtlCol="0">
            <a:spAutoFit/>
          </a:bodyPr>
          <a:lstStyle/>
          <a:p>
            <a:r>
              <a:rPr lang="en-US" sz="2000" b="1" dirty="0" smtClean="0">
                <a:latin typeface="Cambria" pitchFamily="18" charset="0"/>
              </a:rPr>
              <a:t>Weiss and Crabtree, </a:t>
            </a:r>
            <a:r>
              <a:rPr lang="en-US" sz="2000" b="1" i="1" dirty="0" smtClean="0">
                <a:latin typeface="Cambria" pitchFamily="18" charset="0"/>
              </a:rPr>
              <a:t>Rem. Sens. Environ. </a:t>
            </a:r>
            <a:r>
              <a:rPr lang="en-US" sz="2000" b="1" dirty="0" smtClean="0">
                <a:latin typeface="Cambria" pitchFamily="18" charset="0"/>
              </a:rPr>
              <a:t>(2011)</a:t>
            </a:r>
            <a:endParaRPr lang="en-US" sz="2000" b="1" dirty="0">
              <a:latin typeface="Cambria" pitchFamily="18" charset="0"/>
            </a:endParaRPr>
          </a:p>
        </p:txBody>
      </p:sp>
    </p:spTree>
  </p:cSld>
  <p:clrMapOvr>
    <a:masterClrMapping/>
  </p:clrMapOvr>
  <p:transition spd="med"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SW_graph.png"/>
          <p:cNvPicPr>
            <a:picLocks noGrp="1" noChangeAspect="1"/>
          </p:cNvPicPr>
          <p:nvPr>
            <p:ph idx="1"/>
          </p:nvPr>
        </p:nvPicPr>
        <p:blipFill>
          <a:blip r:embed="rId3" cstate="print"/>
          <a:srcRect r="1052"/>
          <a:stretch>
            <a:fillRect/>
          </a:stretch>
        </p:blipFill>
        <p:spPr>
          <a:xfrm>
            <a:off x="1348202" y="1351094"/>
            <a:ext cx="6455186" cy="4735498"/>
          </a:xfrm>
          <a:ln>
            <a:solidFill>
              <a:srgbClr val="0630B6"/>
            </a:solidFill>
          </a:ln>
        </p:spPr>
      </p:pic>
      <p:sp>
        <p:nvSpPr>
          <p:cNvPr id="5" name="TextBox 4"/>
          <p:cNvSpPr txBox="1"/>
          <p:nvPr/>
        </p:nvSpPr>
        <p:spPr>
          <a:xfrm>
            <a:off x="3535404" y="6172200"/>
            <a:ext cx="1930850" cy="400110"/>
          </a:xfrm>
          <a:prstGeom prst="rect">
            <a:avLst/>
          </a:prstGeom>
          <a:noFill/>
        </p:spPr>
        <p:txBody>
          <a:bodyPr wrap="square" rtlCol="0">
            <a:spAutoFit/>
          </a:bodyPr>
          <a:lstStyle/>
          <a:p>
            <a:pPr algn="ctr"/>
            <a:r>
              <a:rPr lang="en-US" sz="2000" b="1" dirty="0" smtClean="0">
                <a:solidFill>
                  <a:srgbClr val="0E5220"/>
                </a:solidFill>
              </a:rPr>
              <a:t>Measured PSW</a:t>
            </a:r>
            <a:endParaRPr lang="en-US" sz="2000" b="1" dirty="0">
              <a:solidFill>
                <a:srgbClr val="0E5220"/>
              </a:solidFill>
            </a:endParaRPr>
          </a:p>
        </p:txBody>
      </p:sp>
      <p:sp>
        <p:nvSpPr>
          <p:cNvPr id="6" name="TextBox 5"/>
          <p:cNvSpPr txBox="1"/>
          <p:nvPr/>
        </p:nvSpPr>
        <p:spPr>
          <a:xfrm>
            <a:off x="80076" y="3212500"/>
            <a:ext cx="1192203" cy="707886"/>
          </a:xfrm>
          <a:prstGeom prst="rect">
            <a:avLst/>
          </a:prstGeom>
          <a:noFill/>
        </p:spPr>
        <p:txBody>
          <a:bodyPr wrap="square" rtlCol="0">
            <a:spAutoFit/>
          </a:bodyPr>
          <a:lstStyle/>
          <a:p>
            <a:pPr algn="ctr"/>
            <a:r>
              <a:rPr lang="en-US" sz="2000" b="1" dirty="0" smtClean="0">
                <a:solidFill>
                  <a:srgbClr val="0E5220"/>
                </a:solidFill>
              </a:rPr>
              <a:t>Modeled</a:t>
            </a:r>
          </a:p>
          <a:p>
            <a:pPr algn="ctr"/>
            <a:r>
              <a:rPr lang="en-US" sz="2000" b="1" dirty="0" smtClean="0">
                <a:solidFill>
                  <a:srgbClr val="0E5220"/>
                </a:solidFill>
              </a:rPr>
              <a:t>PSW</a:t>
            </a:r>
            <a:endParaRPr lang="en-US" sz="2000" b="1" dirty="0">
              <a:solidFill>
                <a:srgbClr val="0E5220"/>
              </a:solidFill>
            </a:endParaRPr>
          </a:p>
        </p:txBody>
      </p:sp>
      <p:sp>
        <p:nvSpPr>
          <p:cNvPr id="7" name="TextBox 6"/>
          <p:cNvSpPr txBox="1"/>
          <p:nvPr/>
        </p:nvSpPr>
        <p:spPr>
          <a:xfrm>
            <a:off x="762000" y="131625"/>
            <a:ext cx="7620000" cy="1138773"/>
          </a:xfrm>
          <a:prstGeom prst="rect">
            <a:avLst/>
          </a:prstGeom>
          <a:noFill/>
        </p:spPr>
        <p:txBody>
          <a:bodyPr wrap="square" rtlCol="0">
            <a:spAutoFit/>
          </a:bodyPr>
          <a:lstStyle/>
          <a:p>
            <a:pPr algn="ctr"/>
            <a:r>
              <a:rPr lang="en-US" sz="4000" dirty="0" smtClean="0">
                <a:solidFill>
                  <a:srgbClr val="0E5220"/>
                </a:solidFill>
                <a:latin typeface="Cambria" pitchFamily="18" charset="0"/>
              </a:rPr>
              <a:t>Measured vs. Modeled PSW</a:t>
            </a:r>
          </a:p>
          <a:p>
            <a:pPr algn="ctr"/>
            <a:r>
              <a:rPr lang="en-US" sz="2800" dirty="0" smtClean="0">
                <a:solidFill>
                  <a:srgbClr val="0E5220"/>
                </a:solidFill>
                <a:latin typeface="Cambria" pitchFamily="18" charset="0"/>
              </a:rPr>
              <a:t> 07/19/2005 (day 200)</a:t>
            </a:r>
            <a:endParaRPr lang="en-US" sz="2800" dirty="0">
              <a:solidFill>
                <a:srgbClr val="0E5220"/>
              </a:solidFill>
              <a:latin typeface="Cambria" pitchFamily="18" charset="0"/>
            </a:endParaRPr>
          </a:p>
        </p:txBody>
      </p:sp>
      <p:sp>
        <p:nvSpPr>
          <p:cNvPr id="8" name="TextBox 7"/>
          <p:cNvSpPr txBox="1"/>
          <p:nvPr/>
        </p:nvSpPr>
        <p:spPr>
          <a:xfrm>
            <a:off x="3862599" y="5413376"/>
            <a:ext cx="3948310" cy="461665"/>
          </a:xfrm>
          <a:prstGeom prst="rect">
            <a:avLst/>
          </a:prstGeom>
          <a:solidFill>
            <a:schemeClr val="bg1"/>
          </a:solidFill>
          <a:ln>
            <a:solidFill>
              <a:srgbClr val="0630B6"/>
            </a:solidFill>
          </a:ln>
        </p:spPr>
        <p:txBody>
          <a:bodyPr wrap="square" rtlCol="0">
            <a:spAutoFit/>
          </a:bodyPr>
          <a:lstStyle/>
          <a:p>
            <a:r>
              <a:rPr lang="en-US" sz="2400" dirty="0" smtClean="0">
                <a:latin typeface="Cambria" pitchFamily="18" charset="0"/>
              </a:rPr>
              <a:t>R</a:t>
            </a:r>
            <a:r>
              <a:rPr lang="en-US" sz="2400" baseline="30000" dirty="0" smtClean="0">
                <a:latin typeface="Cambria" pitchFamily="18" charset="0"/>
              </a:rPr>
              <a:t>2</a:t>
            </a:r>
            <a:r>
              <a:rPr lang="en-US" sz="2400" dirty="0" smtClean="0">
                <a:latin typeface="Cambria" pitchFamily="18" charset="0"/>
              </a:rPr>
              <a:t>  ranging from 0.65 to 0.85</a:t>
            </a:r>
            <a:endParaRPr lang="en-US" sz="2400" baseline="30000" dirty="0">
              <a:latin typeface="Cambria"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DD06A">
            <a:alpha val="0"/>
          </a:srgbClr>
        </a:solidFill>
        <a:effectLst/>
      </p:bgPr>
    </p:bg>
    <p:spTree>
      <p:nvGrpSpPr>
        <p:cNvPr id="1" name=""/>
        <p:cNvGrpSpPr/>
        <p:nvPr/>
      </p:nvGrpSpPr>
      <p:grpSpPr>
        <a:xfrm>
          <a:off x="0" y="0"/>
          <a:ext cx="0" cy="0"/>
          <a:chOff x="0" y="0"/>
          <a:chExt cx="0" cy="0"/>
        </a:xfrm>
      </p:grpSpPr>
      <p:pic>
        <p:nvPicPr>
          <p:cNvPr id="21506" name="Picture 3" descr="SMMR_SSMI_CO_trans_slope_HQ_Fig_roi_CSV"/>
          <p:cNvPicPr>
            <a:picLocks noChangeAspect="1" noChangeArrowheads="1"/>
          </p:cNvPicPr>
          <p:nvPr/>
        </p:nvPicPr>
        <p:blipFill>
          <a:blip r:embed="rId3" cstate="print"/>
          <a:srcRect/>
          <a:stretch>
            <a:fillRect/>
          </a:stretch>
        </p:blipFill>
        <p:spPr bwMode="auto">
          <a:xfrm>
            <a:off x="26988" y="1187450"/>
            <a:ext cx="8902700" cy="2055813"/>
          </a:xfrm>
          <a:prstGeom prst="rect">
            <a:avLst/>
          </a:prstGeom>
          <a:noFill/>
          <a:ln w="9525">
            <a:noFill/>
            <a:miter lim="800000"/>
            <a:headEnd/>
            <a:tailEnd/>
          </a:ln>
        </p:spPr>
      </p:pic>
      <p:sp>
        <p:nvSpPr>
          <p:cNvPr id="21507" name="Text Box 6"/>
          <p:cNvSpPr txBox="1">
            <a:spLocks noChangeArrowheads="1"/>
          </p:cNvSpPr>
          <p:nvPr/>
        </p:nvSpPr>
        <p:spPr bwMode="auto">
          <a:xfrm>
            <a:off x="250825" y="6500813"/>
            <a:ext cx="5411788" cy="304800"/>
          </a:xfrm>
          <a:prstGeom prst="rect">
            <a:avLst/>
          </a:prstGeom>
          <a:solidFill>
            <a:schemeClr val="bg1"/>
          </a:solidFill>
          <a:ln w="9525">
            <a:noFill/>
            <a:miter lim="800000"/>
            <a:headEnd/>
            <a:tailEnd/>
          </a:ln>
        </p:spPr>
        <p:txBody>
          <a:bodyPr>
            <a:spAutoFit/>
          </a:bodyPr>
          <a:lstStyle/>
          <a:p>
            <a:r>
              <a:rPr lang="en-US" sz="1400" baseline="30000"/>
              <a:t>1</a:t>
            </a:r>
            <a:r>
              <a:rPr lang="en-US" sz="1400"/>
              <a:t>Transitional days: AM frozen and PM non-frozen</a:t>
            </a:r>
          </a:p>
        </p:txBody>
      </p:sp>
      <p:sp>
        <p:nvSpPr>
          <p:cNvPr id="305162" name="Text Box 10"/>
          <p:cNvSpPr txBox="1">
            <a:spLocks noChangeArrowheads="1"/>
          </p:cNvSpPr>
          <p:nvPr/>
        </p:nvSpPr>
        <p:spPr bwMode="auto">
          <a:xfrm>
            <a:off x="921908" y="157163"/>
            <a:ext cx="7208384" cy="584775"/>
          </a:xfrm>
          <a:prstGeom prst="rect">
            <a:avLst/>
          </a:prstGeom>
          <a:noFill/>
          <a:ln w="9525">
            <a:noFill/>
            <a:miter lim="800000"/>
            <a:headEnd/>
            <a:tailEnd/>
          </a:ln>
          <a:effectLst/>
        </p:spPr>
        <p:txBody>
          <a:bodyPr wrap="none">
            <a:spAutoFit/>
          </a:bodyPr>
          <a:lstStyle/>
          <a:p>
            <a:pPr algn="ctr">
              <a:defRPr/>
            </a:pPr>
            <a:r>
              <a:rPr lang="en-US" sz="3200" baseline="30000" dirty="0">
                <a:solidFill>
                  <a:srgbClr val="0E5220"/>
                </a:solidFill>
                <a:latin typeface="Cambria" pitchFamily="18" charset="0"/>
              </a:rPr>
              <a:t>1</a:t>
            </a:r>
            <a:r>
              <a:rPr lang="en-US" sz="3200" dirty="0">
                <a:solidFill>
                  <a:srgbClr val="0E5220"/>
                </a:solidFill>
                <a:latin typeface="Cambria" pitchFamily="18" charset="0"/>
              </a:rPr>
              <a:t>Transitional Period Trend (1979-2008)</a:t>
            </a:r>
          </a:p>
        </p:txBody>
      </p:sp>
      <p:pic>
        <p:nvPicPr>
          <p:cNvPr id="21509" name="Picture 12"/>
          <p:cNvPicPr>
            <a:picLocks noChangeAspect="1" noChangeArrowheads="1"/>
          </p:cNvPicPr>
          <p:nvPr/>
        </p:nvPicPr>
        <p:blipFill>
          <a:blip r:embed="rId4" cstate="print"/>
          <a:srcRect/>
          <a:stretch>
            <a:fillRect/>
          </a:stretch>
        </p:blipFill>
        <p:spPr bwMode="auto">
          <a:xfrm>
            <a:off x="5502275" y="3803650"/>
            <a:ext cx="3530600" cy="2092325"/>
          </a:xfrm>
          <a:prstGeom prst="rect">
            <a:avLst/>
          </a:prstGeom>
          <a:noFill/>
          <a:ln w="9525">
            <a:noFill/>
            <a:miter lim="800000"/>
            <a:headEnd/>
            <a:tailEnd/>
          </a:ln>
        </p:spPr>
      </p:pic>
      <p:sp>
        <p:nvSpPr>
          <p:cNvPr id="21510" name="Text Box 13"/>
          <p:cNvSpPr txBox="1">
            <a:spLocks noChangeArrowheads="1"/>
          </p:cNvSpPr>
          <p:nvPr/>
        </p:nvSpPr>
        <p:spPr bwMode="auto">
          <a:xfrm>
            <a:off x="6046788" y="3486150"/>
            <a:ext cx="2506662" cy="336550"/>
          </a:xfrm>
          <a:prstGeom prst="rect">
            <a:avLst/>
          </a:prstGeom>
          <a:solidFill>
            <a:schemeClr val="bg1"/>
          </a:solidFill>
          <a:ln w="9525">
            <a:noFill/>
            <a:miter lim="800000"/>
            <a:headEnd/>
            <a:tailEnd/>
          </a:ln>
        </p:spPr>
        <p:txBody>
          <a:bodyPr>
            <a:spAutoFit/>
          </a:bodyPr>
          <a:lstStyle/>
          <a:p>
            <a:r>
              <a:rPr lang="en-US" sz="1600"/>
              <a:t>Mean Latitudinal Trends</a:t>
            </a:r>
          </a:p>
        </p:txBody>
      </p:sp>
      <p:grpSp>
        <p:nvGrpSpPr>
          <p:cNvPr id="2" name="Group 14"/>
          <p:cNvGrpSpPr>
            <a:grpSpLocks/>
          </p:cNvGrpSpPr>
          <p:nvPr/>
        </p:nvGrpSpPr>
        <p:grpSpPr bwMode="auto">
          <a:xfrm>
            <a:off x="209550" y="2206625"/>
            <a:ext cx="1141413" cy="979488"/>
            <a:chOff x="75" y="1733"/>
            <a:chExt cx="719" cy="617"/>
          </a:xfrm>
        </p:grpSpPr>
        <p:pic>
          <p:nvPicPr>
            <p:cNvPr id="21514" name="Picture 15" descr="SMMR_SSMI_CO_thaw_slope_HQ_Fig_roi_CSV_legend"/>
            <p:cNvPicPr>
              <a:picLocks noChangeAspect="1" noChangeArrowheads="1"/>
            </p:cNvPicPr>
            <p:nvPr/>
          </p:nvPicPr>
          <p:blipFill>
            <a:blip r:embed="rId5" cstate="print"/>
            <a:srcRect/>
            <a:stretch>
              <a:fillRect/>
            </a:stretch>
          </p:blipFill>
          <p:spPr bwMode="auto">
            <a:xfrm>
              <a:off x="251" y="1895"/>
              <a:ext cx="543" cy="455"/>
            </a:xfrm>
            <a:prstGeom prst="rect">
              <a:avLst/>
            </a:prstGeom>
            <a:noFill/>
            <a:ln w="9525">
              <a:noFill/>
              <a:miter lim="800000"/>
              <a:headEnd/>
              <a:tailEnd/>
            </a:ln>
          </p:spPr>
        </p:pic>
        <p:sp>
          <p:nvSpPr>
            <p:cNvPr id="21515" name="Text Box 16"/>
            <p:cNvSpPr txBox="1">
              <a:spLocks noChangeArrowheads="1"/>
            </p:cNvSpPr>
            <p:nvPr/>
          </p:nvSpPr>
          <p:spPr bwMode="auto">
            <a:xfrm>
              <a:off x="75" y="1733"/>
              <a:ext cx="559" cy="192"/>
            </a:xfrm>
            <a:prstGeom prst="rect">
              <a:avLst/>
            </a:prstGeom>
            <a:solidFill>
              <a:schemeClr val="bg1"/>
            </a:solidFill>
            <a:ln w="9525">
              <a:noFill/>
              <a:miter lim="800000"/>
              <a:headEnd/>
              <a:tailEnd/>
            </a:ln>
          </p:spPr>
          <p:txBody>
            <a:bodyPr wrap="none">
              <a:spAutoFit/>
            </a:bodyPr>
            <a:lstStyle/>
            <a:p>
              <a:r>
                <a:rPr lang="en-US" sz="1400"/>
                <a:t>Days yr</a:t>
              </a:r>
              <a:r>
                <a:rPr lang="en-US" sz="1400" baseline="30000"/>
                <a:t>-1</a:t>
              </a:r>
            </a:p>
          </p:txBody>
        </p:sp>
      </p:grpSp>
      <p:pic>
        <p:nvPicPr>
          <p:cNvPr id="21512" name="Picture 10"/>
          <p:cNvPicPr>
            <a:picLocks noChangeAspect="1" noChangeArrowheads="1"/>
          </p:cNvPicPr>
          <p:nvPr/>
        </p:nvPicPr>
        <p:blipFill>
          <a:blip r:embed="rId6" cstate="print"/>
          <a:srcRect/>
          <a:stretch>
            <a:fillRect/>
          </a:stretch>
        </p:blipFill>
        <p:spPr bwMode="auto">
          <a:xfrm>
            <a:off x="0" y="3821113"/>
            <a:ext cx="5202238" cy="2065337"/>
          </a:xfrm>
          <a:prstGeom prst="rect">
            <a:avLst/>
          </a:prstGeom>
          <a:noFill/>
          <a:ln w="9525">
            <a:noFill/>
            <a:miter lim="800000"/>
            <a:headEnd/>
            <a:tailEnd/>
          </a:ln>
        </p:spPr>
      </p:pic>
      <p:sp>
        <p:nvSpPr>
          <p:cNvPr id="21513" name="Text Box 18"/>
          <p:cNvSpPr txBox="1">
            <a:spLocks noChangeArrowheads="1"/>
          </p:cNvSpPr>
          <p:nvPr/>
        </p:nvSpPr>
        <p:spPr bwMode="auto">
          <a:xfrm>
            <a:off x="803275" y="3482975"/>
            <a:ext cx="3260725" cy="336550"/>
          </a:xfrm>
          <a:prstGeom prst="rect">
            <a:avLst/>
          </a:prstGeom>
          <a:solidFill>
            <a:schemeClr val="bg1"/>
          </a:solidFill>
          <a:ln w="9525">
            <a:noFill/>
            <a:miter lim="800000"/>
            <a:headEnd/>
            <a:tailEnd/>
          </a:ln>
        </p:spPr>
        <p:txBody>
          <a:bodyPr>
            <a:spAutoFit/>
          </a:bodyPr>
          <a:lstStyle/>
          <a:p>
            <a:pPr algn="ctr"/>
            <a:r>
              <a:rPr lang="en-US" sz="1600"/>
              <a:t>Mean Northern Hemisphere trend</a:t>
            </a:r>
          </a:p>
        </p:txBody>
      </p:sp>
      <p:sp>
        <p:nvSpPr>
          <p:cNvPr id="12" name="Oval 11"/>
          <p:cNvSpPr/>
          <p:nvPr/>
        </p:nvSpPr>
        <p:spPr>
          <a:xfrm rot="19391818">
            <a:off x="1676873" y="1693423"/>
            <a:ext cx="525017" cy="1164217"/>
          </a:xfrm>
          <a:prstGeom prst="ellipse">
            <a:avLst/>
          </a:prstGeom>
          <a:noFill/>
          <a:ln w="38100">
            <a:solidFill>
              <a:srgbClr val="0E52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278775"/>
            <a:ext cx="8534400" cy="5324535"/>
          </a:xfrm>
          <a:prstGeom prst="rect">
            <a:avLst/>
          </a:prstGeom>
          <a:noFill/>
        </p:spPr>
        <p:txBody>
          <a:bodyPr wrap="square" rtlCol="0">
            <a:spAutoFit/>
          </a:bodyPr>
          <a:lstStyle/>
          <a:p>
            <a:pPr lvl="1"/>
            <a:r>
              <a:rPr lang="en-US" sz="2800" dirty="0" smtClean="0"/>
              <a:t>Produces modeled covariate output for: </a:t>
            </a:r>
          </a:p>
          <a:p>
            <a:pPr lvl="2">
              <a:buFont typeface="Arial" pitchFamily="34" charset="0"/>
              <a:buChar char="•"/>
            </a:pPr>
            <a:r>
              <a:rPr lang="en-US" sz="2400" dirty="0" smtClean="0"/>
              <a:t> </a:t>
            </a:r>
            <a:r>
              <a:rPr lang="en-US" sz="2400" dirty="0" smtClean="0">
                <a:solidFill>
                  <a:srgbClr val="C00000"/>
                </a:solidFill>
              </a:rPr>
              <a:t>Net Primary Productivity, NPP </a:t>
            </a:r>
            <a:r>
              <a:rPr lang="en-US" sz="2400" dirty="0" smtClean="0"/>
              <a:t>(g/C/m^2)</a:t>
            </a:r>
          </a:p>
          <a:p>
            <a:pPr lvl="2">
              <a:buFont typeface="Arial" pitchFamily="34" charset="0"/>
              <a:buChar char="•"/>
            </a:pPr>
            <a:r>
              <a:rPr lang="en-US" sz="2400" dirty="0" smtClean="0">
                <a:solidFill>
                  <a:srgbClr val="C00000"/>
                </a:solidFill>
              </a:rPr>
              <a:t> Litter biomass </a:t>
            </a:r>
            <a:r>
              <a:rPr lang="en-US" sz="2400" dirty="0" smtClean="0"/>
              <a:t>(g/C/m^2) </a:t>
            </a:r>
          </a:p>
          <a:p>
            <a:pPr lvl="2">
              <a:buFont typeface="Arial" pitchFamily="34" charset="0"/>
              <a:buChar char="•"/>
            </a:pPr>
            <a:r>
              <a:rPr lang="en-US" sz="2400" dirty="0" smtClean="0"/>
              <a:t> Soil moisture at 4 depths </a:t>
            </a:r>
          </a:p>
          <a:p>
            <a:pPr lvl="3"/>
            <a:r>
              <a:rPr lang="en-US" sz="2400" dirty="0" smtClean="0"/>
              <a:t>- Inundated soils, soil organic layer, top mineral soil, mineral subsoil</a:t>
            </a:r>
          </a:p>
          <a:p>
            <a:pPr lvl="2">
              <a:buFont typeface="Arial" pitchFamily="34" charset="0"/>
              <a:buChar char="•"/>
            </a:pPr>
            <a:r>
              <a:rPr lang="en-US" sz="2400" dirty="0" smtClean="0"/>
              <a:t> </a:t>
            </a:r>
            <a:r>
              <a:rPr lang="en-US" sz="2400" dirty="0" err="1" smtClean="0"/>
              <a:t>Evapotranspiration</a:t>
            </a:r>
            <a:r>
              <a:rPr lang="en-US" sz="2400" dirty="0" smtClean="0"/>
              <a:t> and potential </a:t>
            </a:r>
            <a:r>
              <a:rPr lang="en-US" sz="2400" dirty="0" err="1" smtClean="0"/>
              <a:t>evapotranspiration</a:t>
            </a:r>
            <a:r>
              <a:rPr lang="en-US" sz="2400" dirty="0" smtClean="0"/>
              <a:t>.</a:t>
            </a:r>
          </a:p>
          <a:p>
            <a:pPr lvl="2">
              <a:buFont typeface="Arial" pitchFamily="34" charset="0"/>
              <a:buChar char="•"/>
            </a:pPr>
            <a:r>
              <a:rPr lang="en-US" sz="2400" dirty="0" smtClean="0"/>
              <a:t> Snowfall, snow pack and snow melt.</a:t>
            </a:r>
          </a:p>
          <a:p>
            <a:pPr lvl="2">
              <a:buFont typeface="Arial" pitchFamily="34" charset="0"/>
              <a:buChar char="•"/>
            </a:pPr>
            <a:r>
              <a:rPr lang="en-US" sz="2400" dirty="0" smtClean="0"/>
              <a:t> Drainage</a:t>
            </a:r>
          </a:p>
          <a:p>
            <a:pPr lvl="3"/>
            <a:r>
              <a:rPr lang="en-US" sz="2400" dirty="0" smtClean="0"/>
              <a:t>- Water draining from soil once field capacity is reached</a:t>
            </a:r>
          </a:p>
          <a:p>
            <a:pPr lvl="2">
              <a:buFont typeface="Arial" pitchFamily="34" charset="0"/>
              <a:buChar char="•"/>
            </a:pPr>
            <a:r>
              <a:rPr lang="en-US" sz="2400" dirty="0" smtClean="0"/>
              <a:t> Soil nitrogen forms</a:t>
            </a:r>
          </a:p>
          <a:p>
            <a:pPr lvl="3"/>
            <a:r>
              <a:rPr lang="en-US" sz="2400" dirty="0" smtClean="0"/>
              <a:t>- Nitric oxide (NO), Nitrous Oxide (N</a:t>
            </a:r>
            <a:r>
              <a:rPr lang="en-US" sz="2400" baseline="-25000" dirty="0" smtClean="0"/>
              <a:t>2</a:t>
            </a:r>
            <a:r>
              <a:rPr lang="en-US" sz="2400" dirty="0" smtClean="0"/>
              <a:t>O), and Nitrate (NO</a:t>
            </a:r>
            <a:r>
              <a:rPr lang="en-US" sz="2400" baseline="-25000" dirty="0" smtClean="0"/>
              <a:t>3</a:t>
            </a:r>
            <a:r>
              <a:rPr lang="en-US" sz="2400" dirty="0" smtClean="0"/>
              <a:t>)</a:t>
            </a:r>
            <a:endParaRPr lang="en-US" sz="2400" baseline="-25000" dirty="0" smtClean="0"/>
          </a:p>
          <a:p>
            <a:pPr lvl="2">
              <a:buFont typeface="Arial" pitchFamily="34" charset="0"/>
              <a:buChar char="•"/>
            </a:pPr>
            <a:r>
              <a:rPr lang="en-US" sz="2400" dirty="0" smtClean="0"/>
              <a:t> Water stress term – where PET exceed precipitation</a:t>
            </a:r>
            <a:endParaRPr lang="en-US" dirty="0" smtClean="0"/>
          </a:p>
        </p:txBody>
      </p:sp>
      <p:sp>
        <p:nvSpPr>
          <p:cNvPr id="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i="0" u="none" strike="noStrike" kern="1200" cap="none" spc="0" normalizeH="0" baseline="0" noProof="0" dirty="0" err="1" smtClean="0">
                <a:ln>
                  <a:noFill/>
                </a:ln>
                <a:solidFill>
                  <a:srgbClr val="0E5220"/>
                </a:solidFill>
                <a:effectLst/>
                <a:uLnTx/>
                <a:uFillTx/>
                <a:latin typeface="Cambria" pitchFamily="18" charset="0"/>
                <a:ea typeface="+mj-ea"/>
                <a:cs typeface="+mj-cs"/>
              </a:rPr>
              <a:t>CASA_Wetlands</a:t>
            </a:r>
            <a:r>
              <a:rPr kumimoji="0" lang="en-US" sz="4000" i="0" u="none" strike="noStrike" kern="1200" cap="none" spc="0" normalizeH="0" noProof="0" dirty="0" smtClean="0">
                <a:ln>
                  <a:noFill/>
                </a:ln>
                <a:solidFill>
                  <a:srgbClr val="0E5220"/>
                </a:solidFill>
                <a:effectLst/>
                <a:uLnTx/>
                <a:uFillTx/>
                <a:latin typeface="Cambria" pitchFamily="18" charset="0"/>
                <a:ea typeface="+mj-ea"/>
                <a:cs typeface="+mj-cs"/>
              </a:rPr>
              <a:t> v2 Production</a:t>
            </a:r>
            <a:endParaRPr kumimoji="0" lang="en-US" sz="4000" i="0" u="none" strike="noStrike" kern="1200" cap="none" spc="0" normalizeH="0" baseline="0" noProof="0" dirty="0" smtClean="0">
              <a:ln>
                <a:noFill/>
              </a:ln>
              <a:solidFill>
                <a:srgbClr val="0E5220"/>
              </a:solidFill>
              <a:effectLst/>
              <a:uLnTx/>
              <a:uFillTx/>
              <a:latin typeface="Cambria" pitchFamily="18" charset="0"/>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8600" y="274638"/>
            <a:ext cx="8686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800" i="0" u="none" strike="noStrike" kern="1200" cap="none" spc="0" normalizeH="0" baseline="0" noProof="0" dirty="0" err="1" smtClean="0">
                <a:ln>
                  <a:noFill/>
                </a:ln>
                <a:solidFill>
                  <a:srgbClr val="0E5220"/>
                </a:solidFill>
                <a:effectLst/>
                <a:uLnTx/>
                <a:uFillTx/>
                <a:latin typeface="Cambria" pitchFamily="18" charset="0"/>
                <a:ea typeface="+mj-ea"/>
                <a:cs typeface="+mj-cs"/>
              </a:rPr>
              <a:t>CASA_Wetlands</a:t>
            </a:r>
            <a:r>
              <a:rPr kumimoji="0" lang="en-US" sz="3800" i="0" u="none" strike="noStrike" kern="1200" cap="none" spc="0" normalizeH="0" noProof="0" dirty="0" smtClean="0">
                <a:ln>
                  <a:noFill/>
                </a:ln>
                <a:solidFill>
                  <a:srgbClr val="0E5220"/>
                </a:solidFill>
                <a:effectLst/>
                <a:uLnTx/>
                <a:uFillTx/>
                <a:latin typeface="Cambria" pitchFamily="18" charset="0"/>
                <a:ea typeface="+mj-ea"/>
                <a:cs typeface="+mj-cs"/>
              </a:rPr>
              <a:t> v2 Results &amp; Validation</a:t>
            </a:r>
            <a:endParaRPr kumimoji="0" lang="en-US" sz="3800" i="0" u="none" strike="noStrike" kern="1200" cap="none" spc="0" normalizeH="0" baseline="0" noProof="0" dirty="0" smtClean="0">
              <a:ln>
                <a:noFill/>
              </a:ln>
              <a:solidFill>
                <a:srgbClr val="0E5220"/>
              </a:solidFill>
              <a:effectLst/>
              <a:uLnTx/>
              <a:uFillTx/>
              <a:latin typeface="Cambria" pitchFamily="18" charset="0"/>
              <a:ea typeface="+mj-ea"/>
              <a:cs typeface="+mj-cs"/>
            </a:endParaRPr>
          </a:p>
        </p:txBody>
      </p:sp>
      <p:pic>
        <p:nvPicPr>
          <p:cNvPr id="4" name="Picture 3" descr="PPT203.png"/>
          <p:cNvPicPr>
            <a:picLocks noChangeAspect="1"/>
          </p:cNvPicPr>
          <p:nvPr/>
        </p:nvPicPr>
        <p:blipFill>
          <a:blip r:embed="rId2" cstate="print"/>
          <a:stretch>
            <a:fillRect/>
          </a:stretch>
        </p:blipFill>
        <p:spPr>
          <a:xfrm>
            <a:off x="185136" y="1504952"/>
            <a:ext cx="8777359" cy="518636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533400" y="1600200"/>
            <a:ext cx="8305800" cy="2286000"/>
            <a:chOff x="533400" y="1600200"/>
            <a:chExt cx="8305800" cy="2286000"/>
          </a:xfrm>
        </p:grpSpPr>
        <p:sp>
          <p:nvSpPr>
            <p:cNvPr id="4" name="Rounded Rectangle 3"/>
            <p:cNvSpPr/>
            <p:nvPr/>
          </p:nvSpPr>
          <p:spPr>
            <a:xfrm>
              <a:off x="533400" y="1600200"/>
              <a:ext cx="2133600" cy="990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Species legacy</a:t>
              </a:r>
            </a:p>
            <a:p>
              <a:pPr algn="ctr"/>
              <a:r>
                <a:rPr lang="en-US" dirty="0" smtClean="0"/>
                <a:t>datasets (response)</a:t>
              </a:r>
              <a:endParaRPr lang="en-US" dirty="0"/>
            </a:p>
          </p:txBody>
        </p:sp>
        <p:sp>
          <p:nvSpPr>
            <p:cNvPr id="5" name="Rounded Rectangle 4"/>
            <p:cNvSpPr/>
            <p:nvPr/>
          </p:nvSpPr>
          <p:spPr>
            <a:xfrm>
              <a:off x="533400" y="2895600"/>
              <a:ext cx="2133600" cy="990600"/>
            </a:xfrm>
            <a:prstGeom prst="roundRect">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NASA  and RS Geospatial Data (explanatory)</a:t>
              </a:r>
              <a:endParaRPr lang="en-US" b="1" dirty="0"/>
            </a:p>
          </p:txBody>
        </p:sp>
        <p:sp>
          <p:nvSpPr>
            <p:cNvPr id="6" name="Rounded Rectangle 5"/>
            <p:cNvSpPr/>
            <p:nvPr/>
          </p:nvSpPr>
          <p:spPr>
            <a:xfrm>
              <a:off x="3505200" y="2057400"/>
              <a:ext cx="2133600" cy="1371600"/>
            </a:xfrm>
            <a:prstGeom prst="roundRect">
              <a:avLst/>
            </a:prstGeom>
            <a:ln w="19050"/>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smtClean="0"/>
            </a:p>
          </p:txBody>
        </p:sp>
        <p:sp>
          <p:nvSpPr>
            <p:cNvPr id="7" name="Rounded Rectangle 6"/>
            <p:cNvSpPr/>
            <p:nvPr/>
          </p:nvSpPr>
          <p:spPr>
            <a:xfrm>
              <a:off x="6400800" y="2209800"/>
              <a:ext cx="2438400" cy="1066800"/>
            </a:xfrm>
            <a:prstGeom prst="roundRect">
              <a:avLst/>
            </a:prstGeom>
            <a:ln w="38100"/>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Adaptation Strategies: </a:t>
              </a:r>
            </a:p>
            <a:p>
              <a:pPr algn="ctr"/>
              <a:r>
                <a:rPr lang="en-US" dirty="0" smtClean="0"/>
                <a:t>Landscape and</a:t>
              </a:r>
              <a:endParaRPr lang="en-US" dirty="0"/>
            </a:p>
            <a:p>
              <a:pPr algn="ctr"/>
              <a:r>
                <a:rPr lang="en-US" dirty="0" smtClean="0"/>
                <a:t>Management Plans</a:t>
              </a:r>
              <a:endParaRPr lang="en-US" dirty="0"/>
            </a:p>
          </p:txBody>
        </p:sp>
        <p:cxnSp>
          <p:nvCxnSpPr>
            <p:cNvPr id="9" name="Elbow Connector 8"/>
            <p:cNvCxnSpPr>
              <a:stCxn id="4" idx="3"/>
              <a:endCxn id="6" idx="1"/>
            </p:cNvCxnSpPr>
            <p:nvPr/>
          </p:nvCxnSpPr>
          <p:spPr>
            <a:xfrm>
              <a:off x="2667000" y="2095500"/>
              <a:ext cx="838200" cy="647700"/>
            </a:xfrm>
            <a:prstGeom prst="bentConnector3">
              <a:avLst>
                <a:gd name="adj1" fmla="val 50000"/>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5" idx="3"/>
              <a:endCxn id="6" idx="1"/>
            </p:cNvCxnSpPr>
            <p:nvPr/>
          </p:nvCxnSpPr>
          <p:spPr>
            <a:xfrm flipV="1">
              <a:off x="2667000" y="2743200"/>
              <a:ext cx="838200" cy="647700"/>
            </a:xfrm>
            <a:prstGeom prst="bentConnector3">
              <a:avLst>
                <a:gd name="adj1" fmla="val 50000"/>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31" name="Right Arrow 30"/>
            <p:cNvSpPr/>
            <p:nvPr/>
          </p:nvSpPr>
          <p:spPr>
            <a:xfrm>
              <a:off x="5638800" y="2590800"/>
              <a:ext cx="762000" cy="381000"/>
            </a:xfrm>
            <a:prstGeom prst="rightArrow">
              <a:avLst>
                <a:gd name="adj1" fmla="val 50000"/>
                <a:gd name="adj2" fmla="val 77500"/>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514725" y="2238375"/>
              <a:ext cx="2209800" cy="1077218"/>
            </a:xfrm>
            <a:prstGeom prst="rect">
              <a:avLst/>
            </a:prstGeom>
            <a:noFill/>
          </p:spPr>
          <p:txBody>
            <a:bodyPr wrap="square" rtlCol="0">
              <a:spAutoFit/>
            </a:bodyPr>
            <a:lstStyle/>
            <a:p>
              <a:r>
                <a:rPr lang="en-US" dirty="0" smtClean="0"/>
                <a:t>  Modeling Options</a:t>
              </a:r>
            </a:p>
            <a:p>
              <a:endParaRPr lang="en-US" sz="400" dirty="0" smtClean="0"/>
            </a:p>
            <a:p>
              <a:pPr>
                <a:buFont typeface="Arial" pitchFamily="34" charset="0"/>
                <a:buChar char="•"/>
              </a:pPr>
              <a:r>
                <a:rPr lang="en-US" sz="1400" dirty="0" smtClean="0"/>
                <a:t> Ecosystem Assessments</a:t>
              </a:r>
            </a:p>
            <a:p>
              <a:pPr>
                <a:buFont typeface="Arial" pitchFamily="34" charset="0"/>
                <a:buChar char="•"/>
              </a:pPr>
              <a:r>
                <a:rPr lang="en-US" sz="1400" dirty="0" smtClean="0"/>
                <a:t> Focal Species (RRSC)</a:t>
              </a:r>
            </a:p>
            <a:p>
              <a:pPr>
                <a:buFont typeface="Arial" pitchFamily="34" charset="0"/>
                <a:buChar char="•"/>
              </a:pPr>
              <a:r>
                <a:rPr lang="en-US" sz="1400" dirty="0" smtClean="0"/>
                <a:t> Future Forecasts</a:t>
              </a:r>
              <a:endParaRPr lang="en-US" sz="1400" dirty="0"/>
            </a:p>
          </p:txBody>
        </p:sp>
      </p:grpSp>
      <p:sp>
        <p:nvSpPr>
          <p:cNvPr id="12" name="TextBox 11"/>
          <p:cNvSpPr txBox="1"/>
          <p:nvPr/>
        </p:nvSpPr>
        <p:spPr>
          <a:xfrm>
            <a:off x="406401" y="297183"/>
            <a:ext cx="8458200" cy="1077218"/>
          </a:xfrm>
          <a:prstGeom prst="rect">
            <a:avLst/>
          </a:prstGeom>
          <a:noFill/>
        </p:spPr>
        <p:txBody>
          <a:bodyPr wrap="square" rtlCol="0">
            <a:spAutoFit/>
          </a:bodyPr>
          <a:lstStyle/>
          <a:p>
            <a:pPr algn="ctr"/>
            <a:r>
              <a:rPr lang="en-US" sz="3200" b="1" dirty="0" smtClean="0">
                <a:solidFill>
                  <a:srgbClr val="0E5220"/>
                </a:solidFill>
                <a:latin typeface="Cambria" pitchFamily="18" charset="0"/>
              </a:rPr>
              <a:t>General EAGLES Workflow Architecture for species population decision-making</a:t>
            </a:r>
            <a:endParaRPr lang="en-US" sz="3200" b="1" dirty="0">
              <a:solidFill>
                <a:srgbClr val="0E5220"/>
              </a:solidFill>
              <a:latin typeface="Cambria" pitchFamily="18" charset="0"/>
            </a:endParaRPr>
          </a:p>
        </p:txBody>
      </p:sp>
      <p:sp>
        <p:nvSpPr>
          <p:cNvPr id="13" name="TextBox 12"/>
          <p:cNvSpPr txBox="1"/>
          <p:nvPr/>
        </p:nvSpPr>
        <p:spPr>
          <a:xfrm>
            <a:off x="1176138" y="4979964"/>
            <a:ext cx="7905750" cy="1754326"/>
          </a:xfrm>
          <a:prstGeom prst="rect">
            <a:avLst/>
          </a:prstGeom>
          <a:noFill/>
        </p:spPr>
        <p:txBody>
          <a:bodyPr wrap="square" rtlCol="0">
            <a:spAutoFit/>
          </a:bodyPr>
          <a:lstStyle/>
          <a:p>
            <a:r>
              <a:rPr lang="en-US" sz="2600" dirty="0" smtClean="0">
                <a:solidFill>
                  <a:srgbClr val="0E5220"/>
                </a:solidFill>
              </a:rPr>
              <a:t>Potential Outcomes — ‘beyond the honest broker’:</a:t>
            </a:r>
          </a:p>
          <a:p>
            <a:pPr marL="514350" indent="-514350">
              <a:buAutoNum type="arabicPeriod"/>
            </a:pPr>
            <a:r>
              <a:rPr lang="en-US" sz="2600" dirty="0" smtClean="0">
                <a:solidFill>
                  <a:srgbClr val="0E5220"/>
                </a:solidFill>
              </a:rPr>
              <a:t>Modification of the aerial survey methodologies</a:t>
            </a:r>
          </a:p>
          <a:p>
            <a:pPr marL="514350" indent="-514350">
              <a:buAutoNum type="arabicPeriod"/>
            </a:pPr>
            <a:r>
              <a:rPr lang="en-US" sz="2600" dirty="0" smtClean="0">
                <a:solidFill>
                  <a:srgbClr val="0E5220"/>
                </a:solidFill>
              </a:rPr>
              <a:t>Constraining the Adaptive Harvest Model (bag limits)</a:t>
            </a:r>
          </a:p>
          <a:p>
            <a:pPr marL="514350" indent="-514350">
              <a:buAutoNum type="arabicPeriod"/>
            </a:pPr>
            <a:r>
              <a:rPr lang="en-US" sz="2600" dirty="0" smtClean="0">
                <a:solidFill>
                  <a:srgbClr val="0E5220"/>
                </a:solidFill>
              </a:rPr>
              <a:t>Prioritize existing wetland management activities</a:t>
            </a:r>
            <a:endParaRPr lang="en-US" sz="2600" dirty="0">
              <a:solidFill>
                <a:srgbClr val="0E5220"/>
              </a:solidFill>
            </a:endParaRPr>
          </a:p>
        </p:txBody>
      </p:sp>
      <p:grpSp>
        <p:nvGrpSpPr>
          <p:cNvPr id="3" name="Group 13"/>
          <p:cNvGrpSpPr/>
          <p:nvPr/>
        </p:nvGrpSpPr>
        <p:grpSpPr>
          <a:xfrm>
            <a:off x="314961" y="4061105"/>
            <a:ext cx="949958" cy="769441"/>
            <a:chOff x="507999" y="3543186"/>
            <a:chExt cx="703988" cy="578890"/>
          </a:xfrm>
        </p:grpSpPr>
        <p:sp>
          <p:nvSpPr>
            <p:cNvPr id="15" name="Oval 14"/>
            <p:cNvSpPr/>
            <p:nvPr/>
          </p:nvSpPr>
          <p:spPr>
            <a:xfrm>
              <a:off x="507999" y="3564467"/>
              <a:ext cx="6096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53185" y="3543186"/>
              <a:ext cx="558802" cy="578890"/>
            </a:xfrm>
            <a:prstGeom prst="rect">
              <a:avLst/>
            </a:prstGeom>
            <a:noFill/>
          </p:spPr>
          <p:txBody>
            <a:bodyPr wrap="square" rtlCol="0">
              <a:spAutoFit/>
            </a:bodyPr>
            <a:lstStyle/>
            <a:p>
              <a:r>
                <a:rPr lang="en-US" sz="4400" b="1" dirty="0" smtClean="0"/>
                <a:t>?</a:t>
              </a:r>
              <a:endParaRPr lang="en-US" sz="4400" b="1" dirty="0"/>
            </a:p>
          </p:txBody>
        </p:sp>
      </p:grpSp>
      <p:sp>
        <p:nvSpPr>
          <p:cNvPr id="17" name="Arc 16"/>
          <p:cNvSpPr/>
          <p:nvPr/>
        </p:nvSpPr>
        <p:spPr>
          <a:xfrm rot="21158940" flipV="1">
            <a:off x="325961" y="3394134"/>
            <a:ext cx="5973188" cy="961402"/>
          </a:xfrm>
          <a:prstGeom prst="arc">
            <a:avLst>
              <a:gd name="adj1" fmla="val 11284680"/>
              <a:gd name="adj2" fmla="val 2155824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8" name="Isosceles Triangle 17"/>
          <p:cNvSpPr/>
          <p:nvPr/>
        </p:nvSpPr>
        <p:spPr>
          <a:xfrm rot="2986253">
            <a:off x="6119003" y="3387853"/>
            <a:ext cx="407005" cy="249056"/>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rot="20952692">
            <a:off x="1921691" y="3785991"/>
            <a:ext cx="4648201" cy="400110"/>
          </a:xfrm>
          <a:prstGeom prst="rect">
            <a:avLst/>
          </a:prstGeom>
          <a:noFill/>
        </p:spPr>
        <p:txBody>
          <a:bodyPr wrap="square" rtlCol="0">
            <a:spAutoFit/>
          </a:bodyPr>
          <a:lstStyle/>
          <a:p>
            <a:pPr algn="ctr"/>
            <a:r>
              <a:rPr lang="en-US" sz="2000" b="1" dirty="0" smtClean="0"/>
              <a:t>EAGLES Tools &amp; Work Flow </a:t>
            </a:r>
            <a:endParaRPr lang="en-US" sz="20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9136" y="4297680"/>
            <a:ext cx="8229600" cy="2362200"/>
          </a:xfrm>
        </p:spPr>
        <p:txBody>
          <a:bodyPr>
            <a:noAutofit/>
          </a:bodyPr>
          <a:lstStyle/>
          <a:p>
            <a:pPr algn="l"/>
            <a:r>
              <a:rPr lang="en-US" sz="2800" u="sng" dirty="0" smtClean="0">
                <a:solidFill>
                  <a:srgbClr val="0E5220"/>
                </a:solidFill>
                <a:latin typeface="+mn-lt"/>
                <a:cs typeface="Times New Roman" pitchFamily="18" charset="0"/>
              </a:rPr>
              <a:t>Combined overarching goal</a:t>
            </a:r>
            <a:br>
              <a:rPr lang="en-US" sz="2800" u="sng" dirty="0" smtClean="0">
                <a:solidFill>
                  <a:srgbClr val="0E5220"/>
                </a:solidFill>
                <a:latin typeface="+mn-lt"/>
                <a:cs typeface="Times New Roman" pitchFamily="18" charset="0"/>
              </a:rPr>
            </a:br>
            <a:r>
              <a:rPr lang="en-US" sz="2800" dirty="0" smtClean="0">
                <a:solidFill>
                  <a:srgbClr val="0E5220"/>
                </a:solidFill>
                <a:latin typeface="+mn-lt"/>
                <a:cs typeface="Times New Roman" pitchFamily="18" charset="0"/>
              </a:rPr>
              <a:t>“</a:t>
            </a:r>
            <a:r>
              <a:rPr lang="en-US" sz="2800" i="1" dirty="0" smtClean="0">
                <a:solidFill>
                  <a:srgbClr val="0E5220"/>
                </a:solidFill>
                <a:latin typeface="+mn-lt"/>
                <a:cs typeface="Times New Roman" pitchFamily="18" charset="0"/>
              </a:rPr>
              <a:t>Quantifying environmental </a:t>
            </a:r>
            <a:r>
              <a:rPr lang="en-US" sz="2800" i="1" dirty="0" smtClean="0">
                <a:solidFill>
                  <a:srgbClr val="0E5220"/>
                </a:solidFill>
                <a:latin typeface="+mn-lt"/>
                <a:cs typeface="Times New Roman" pitchFamily="18" charset="0"/>
              </a:rPr>
              <a:t>impacts—all factors?—on </a:t>
            </a:r>
            <a:r>
              <a:rPr lang="en-US" sz="2800" i="1" dirty="0" smtClean="0">
                <a:solidFill>
                  <a:srgbClr val="0E5220"/>
                </a:solidFill>
                <a:latin typeface="+mn-lt"/>
                <a:cs typeface="Times New Roman" pitchFamily="18" charset="0"/>
              </a:rPr>
              <a:t>species </a:t>
            </a:r>
            <a:r>
              <a:rPr lang="en-US" sz="2800" i="1" dirty="0" smtClean="0">
                <a:solidFill>
                  <a:srgbClr val="0E5220"/>
                </a:solidFill>
                <a:latin typeface="+mn-lt"/>
                <a:cs typeface="Times New Roman" pitchFamily="18" charset="0"/>
              </a:rPr>
              <a:t>populations to build towards spatiotemporal </a:t>
            </a:r>
            <a:r>
              <a:rPr lang="en-US" sz="2800" i="1" dirty="0" smtClean="0">
                <a:solidFill>
                  <a:srgbClr val="0E5220"/>
                </a:solidFill>
                <a:latin typeface="+mn-lt"/>
                <a:cs typeface="Times New Roman" pitchFamily="18" charset="0"/>
              </a:rPr>
              <a:t>forecasting models for </a:t>
            </a:r>
            <a:r>
              <a:rPr lang="en-US" sz="2800" b="1" i="1" dirty="0" smtClean="0">
                <a:solidFill>
                  <a:srgbClr val="0E5220"/>
                </a:solidFill>
                <a:latin typeface="+mn-lt"/>
                <a:cs typeface="Times New Roman" pitchFamily="18" charset="0"/>
              </a:rPr>
              <a:t>involved decision-makers</a:t>
            </a:r>
            <a:r>
              <a:rPr lang="en-US" sz="2800" i="1" dirty="0" smtClean="0">
                <a:solidFill>
                  <a:srgbClr val="0E5220"/>
                </a:solidFill>
                <a:latin typeface="+mn-lt"/>
                <a:cs typeface="Times New Roman" pitchFamily="18" charset="0"/>
              </a:rPr>
              <a:t>”</a:t>
            </a:r>
            <a:endParaRPr lang="en-US" sz="2800" i="1" dirty="0">
              <a:solidFill>
                <a:srgbClr val="0E5220"/>
              </a:solidFill>
              <a:latin typeface="+mn-lt"/>
              <a:cs typeface="Times New Roman" pitchFamily="18" charset="0"/>
            </a:endParaRPr>
          </a:p>
        </p:txBody>
      </p:sp>
      <p:sp>
        <p:nvSpPr>
          <p:cNvPr id="3" name="Subtitle 2"/>
          <p:cNvSpPr>
            <a:spLocks noGrp="1"/>
          </p:cNvSpPr>
          <p:nvPr>
            <p:ph type="subTitle" idx="1"/>
          </p:nvPr>
        </p:nvSpPr>
        <p:spPr>
          <a:xfrm>
            <a:off x="716280" y="1188720"/>
            <a:ext cx="8229600" cy="3048000"/>
          </a:xfrm>
        </p:spPr>
        <p:txBody>
          <a:bodyPr>
            <a:normAutofit/>
          </a:bodyPr>
          <a:lstStyle/>
          <a:p>
            <a:pPr algn="l"/>
            <a:r>
              <a:rPr lang="en-US" sz="2600" b="1" dirty="0" smtClean="0">
                <a:solidFill>
                  <a:srgbClr val="0E5220"/>
                </a:solidFill>
              </a:rPr>
              <a:t>DECISIONS:   </a:t>
            </a:r>
            <a:r>
              <a:rPr lang="en-US" sz="2600" dirty="0" smtClean="0">
                <a:solidFill>
                  <a:srgbClr val="0E5220"/>
                </a:solidFill>
              </a:rPr>
              <a:t>Development of Risk-Reward Spatial Capacity Models for use with the USFWS Strategic Habitat Conservation Framework (SHC)        LCCs</a:t>
            </a:r>
          </a:p>
          <a:p>
            <a:pPr algn="l"/>
            <a:endParaRPr lang="en-US" sz="2600" dirty="0" smtClean="0">
              <a:solidFill>
                <a:srgbClr val="0E5220"/>
              </a:solidFill>
            </a:endParaRPr>
          </a:p>
          <a:p>
            <a:pPr algn="l"/>
            <a:r>
              <a:rPr lang="en-US" sz="2600" b="1" dirty="0" smtClean="0">
                <a:solidFill>
                  <a:srgbClr val="0E5220"/>
                </a:solidFill>
              </a:rPr>
              <a:t>A.30 </a:t>
            </a:r>
            <a:r>
              <a:rPr lang="en-US" sz="2600" b="1" dirty="0" err="1" smtClean="0">
                <a:solidFill>
                  <a:srgbClr val="0E5220"/>
                </a:solidFill>
              </a:rPr>
              <a:t>BioClim</a:t>
            </a:r>
            <a:r>
              <a:rPr lang="en-US" sz="2600" b="1" dirty="0" smtClean="0">
                <a:solidFill>
                  <a:srgbClr val="0E5220"/>
                </a:solidFill>
              </a:rPr>
              <a:t>:   </a:t>
            </a:r>
            <a:r>
              <a:rPr lang="en-US" sz="2600" dirty="0" smtClean="0">
                <a:solidFill>
                  <a:srgbClr val="0E5220"/>
                </a:solidFill>
              </a:rPr>
              <a:t>Ecosystems in Transition: Decision Support Tools to Measure, Monitor and Forecast Climate Impacts on </a:t>
            </a:r>
            <a:r>
              <a:rPr lang="en-US" sz="2600" b="1" dirty="0" smtClean="0">
                <a:solidFill>
                  <a:srgbClr val="C00000"/>
                </a:solidFill>
              </a:rPr>
              <a:t>Migratory Species</a:t>
            </a:r>
          </a:p>
          <a:p>
            <a:pPr algn="l"/>
            <a:endParaRPr lang="en-US" dirty="0" smtClean="0">
              <a:solidFill>
                <a:schemeClr val="tx1"/>
              </a:solidFill>
            </a:endParaRPr>
          </a:p>
          <a:p>
            <a:pPr algn="l"/>
            <a:endParaRPr lang="en-US" dirty="0">
              <a:solidFill>
                <a:schemeClr val="tx1"/>
              </a:solidFill>
            </a:endParaRPr>
          </a:p>
        </p:txBody>
      </p:sp>
      <p:cxnSp>
        <p:nvCxnSpPr>
          <p:cNvPr id="12" name="Straight Arrow Connector 11"/>
          <p:cNvCxnSpPr/>
          <p:nvPr/>
        </p:nvCxnSpPr>
        <p:spPr>
          <a:xfrm>
            <a:off x="5105400" y="2225040"/>
            <a:ext cx="381000" cy="0"/>
          </a:xfrm>
          <a:prstGeom prst="straightConnector1">
            <a:avLst/>
          </a:prstGeom>
          <a:ln w="38100">
            <a:solidFill>
              <a:srgbClr val="0E5220"/>
            </a:solidFill>
            <a:tailEnd type="arrow"/>
          </a:ln>
        </p:spPr>
        <p:style>
          <a:lnRef idx="1">
            <a:schemeClr val="accent1"/>
          </a:lnRef>
          <a:fillRef idx="0">
            <a:schemeClr val="accent1"/>
          </a:fillRef>
          <a:effectRef idx="0">
            <a:schemeClr val="accent1"/>
          </a:effectRef>
          <a:fontRef idx="minor">
            <a:schemeClr val="tx1"/>
          </a:fontRef>
        </p:style>
      </p:cxnSp>
      <p:sp>
        <p:nvSpPr>
          <p:cNvPr id="6" name="Circular Arrow 5"/>
          <p:cNvSpPr/>
          <p:nvPr/>
        </p:nvSpPr>
        <p:spPr>
          <a:xfrm rot="16200000" flipH="1">
            <a:off x="-303835" y="1631645"/>
            <a:ext cx="2574356" cy="1690913"/>
          </a:xfrm>
          <a:prstGeom prst="circularArrow">
            <a:avLst>
              <a:gd name="adj1" fmla="val 5430"/>
              <a:gd name="adj2" fmla="val 576398"/>
              <a:gd name="adj3" fmla="val 19272927"/>
              <a:gd name="adj4" fmla="val 11882407"/>
              <a:gd name="adj5" fmla="val 1562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762000" y="304800"/>
            <a:ext cx="7239000" cy="646331"/>
          </a:xfrm>
          <a:prstGeom prst="rect">
            <a:avLst/>
          </a:prstGeom>
          <a:noFill/>
        </p:spPr>
        <p:txBody>
          <a:bodyPr wrap="square" rtlCol="0">
            <a:spAutoFit/>
          </a:bodyPr>
          <a:lstStyle/>
          <a:p>
            <a:pPr algn="ctr"/>
            <a:r>
              <a:rPr lang="en-US" sz="3600" dirty="0" smtClean="0">
                <a:solidFill>
                  <a:srgbClr val="0E5220"/>
                </a:solidFill>
                <a:latin typeface="Cambria" pitchFamily="18" charset="0"/>
              </a:rPr>
              <a:t>Combine Two NASA Projects</a:t>
            </a:r>
            <a:endParaRPr lang="en-US" sz="3600" dirty="0">
              <a:solidFill>
                <a:srgbClr val="0E5220"/>
              </a:solidFill>
              <a:latin typeface="Cambri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 y="234265"/>
            <a:ext cx="8206740" cy="530225"/>
          </a:xfrm>
        </p:spPr>
        <p:txBody>
          <a:bodyPr>
            <a:noAutofit/>
          </a:bodyPr>
          <a:lstStyle/>
          <a:p>
            <a:pPr algn="ctr"/>
            <a:r>
              <a:rPr lang="en-US" dirty="0" smtClean="0">
                <a:solidFill>
                  <a:srgbClr val="0E5220"/>
                </a:solidFill>
                <a:latin typeface="Cambria" pitchFamily="18" charset="0"/>
                <a:ea typeface="ＭＳ Ｐゴシック" charset="0"/>
                <a:cs typeface="ＭＳ Ｐゴシック" charset="0"/>
              </a:rPr>
              <a:t>Background</a:t>
            </a:r>
            <a:endParaRPr lang="en-US" dirty="0">
              <a:solidFill>
                <a:srgbClr val="0E5220"/>
              </a:solidFill>
              <a:latin typeface="Cambria" pitchFamily="18" charset="0"/>
            </a:endParaRPr>
          </a:p>
        </p:txBody>
      </p:sp>
      <p:sp>
        <p:nvSpPr>
          <p:cNvPr id="3" name="Content Placeholder 2"/>
          <p:cNvSpPr>
            <a:spLocks noGrp="1"/>
          </p:cNvSpPr>
          <p:nvPr>
            <p:ph idx="1"/>
          </p:nvPr>
        </p:nvSpPr>
        <p:spPr>
          <a:xfrm>
            <a:off x="457200" y="970470"/>
            <a:ext cx="8382000" cy="3810000"/>
          </a:xfrm>
        </p:spPr>
        <p:txBody>
          <a:bodyPr>
            <a:noAutofit/>
          </a:bodyPr>
          <a:lstStyle/>
          <a:p>
            <a:pPr>
              <a:buNone/>
            </a:pPr>
            <a:r>
              <a:rPr lang="en-US" sz="2600" dirty="0" smtClean="0">
                <a:solidFill>
                  <a:srgbClr val="0E5220"/>
                </a:solidFill>
                <a:ea typeface="ＭＳ Ｐゴシック" charset="-128"/>
              </a:rPr>
              <a:t>Applications goal(s):  </a:t>
            </a:r>
          </a:p>
          <a:p>
            <a:pPr marL="514350" indent="-514350">
              <a:buAutoNum type="arabicParenBoth"/>
            </a:pPr>
            <a:r>
              <a:rPr lang="en-US" sz="2400" dirty="0" smtClean="0">
                <a:ea typeface="ＭＳ Ｐゴシック" charset="-128"/>
              </a:rPr>
              <a:t>Provide </a:t>
            </a:r>
            <a:r>
              <a:rPr lang="en-US" sz="2400" b="1" dirty="0" smtClean="0">
                <a:solidFill>
                  <a:srgbClr val="C00000"/>
                </a:solidFill>
                <a:ea typeface="ＭＳ Ｐゴシック" charset="-128"/>
              </a:rPr>
              <a:t>needed</a:t>
            </a:r>
            <a:r>
              <a:rPr lang="en-US" sz="2400" dirty="0" smtClean="0">
                <a:ea typeface="ＭＳ Ｐゴシック" charset="-128"/>
              </a:rPr>
              <a:t> </a:t>
            </a:r>
            <a:r>
              <a:rPr lang="en-US" sz="2400" b="1" dirty="0" smtClean="0">
                <a:solidFill>
                  <a:srgbClr val="C00000"/>
                </a:solidFill>
                <a:ea typeface="ＭＳ Ｐゴシック" charset="-128"/>
              </a:rPr>
              <a:t>tools</a:t>
            </a:r>
            <a:r>
              <a:rPr lang="en-US" sz="2400" dirty="0" smtClean="0">
                <a:ea typeface="ＭＳ Ｐゴシック" charset="-128"/>
              </a:rPr>
              <a:t> for ecosystem assessments and to quantify environmental impacts (e.g., climate and management actions)</a:t>
            </a:r>
          </a:p>
          <a:p>
            <a:pPr marL="514350" indent="-514350">
              <a:buAutoNum type="arabicParenBoth"/>
            </a:pPr>
            <a:r>
              <a:rPr lang="en-US" sz="2400" dirty="0" smtClean="0">
                <a:ea typeface="ＭＳ Ｐゴシック" charset="-128"/>
              </a:rPr>
              <a:t>Increase access to </a:t>
            </a:r>
            <a:r>
              <a:rPr lang="en-US" sz="2400" dirty="0" smtClean="0">
                <a:ea typeface="ＭＳ Ｐゴシック" charset="-128"/>
              </a:rPr>
              <a:t>those </a:t>
            </a:r>
            <a:r>
              <a:rPr lang="en-US" sz="2400" b="1" dirty="0" smtClean="0">
                <a:solidFill>
                  <a:srgbClr val="C00000"/>
                </a:solidFill>
                <a:ea typeface="ＭＳ Ｐゴシック" charset="-128"/>
              </a:rPr>
              <a:t>environmental datasets </a:t>
            </a:r>
            <a:r>
              <a:rPr lang="en-US" sz="2400" b="1" dirty="0" smtClean="0">
                <a:solidFill>
                  <a:srgbClr val="C00000"/>
                </a:solidFill>
                <a:ea typeface="ＭＳ Ｐゴシック" charset="-128"/>
              </a:rPr>
              <a:t>needed </a:t>
            </a:r>
            <a:r>
              <a:rPr lang="en-US" sz="2400" dirty="0" smtClean="0">
                <a:ea typeface="ＭＳ Ｐゴシック" charset="-128"/>
              </a:rPr>
              <a:t>(e.g</a:t>
            </a:r>
            <a:r>
              <a:rPr lang="en-US" sz="2400" dirty="0" smtClean="0">
                <a:ea typeface="ＭＳ Ｐゴシック" charset="-128"/>
              </a:rPr>
              <a:t>., </a:t>
            </a:r>
            <a:r>
              <a:rPr lang="en-US" sz="2400" dirty="0" smtClean="0">
                <a:ea typeface="ＭＳ Ｐゴシック" charset="-128"/>
              </a:rPr>
              <a:t>NASA data) to understand cause and consequence</a:t>
            </a:r>
          </a:p>
          <a:p>
            <a:pPr marL="514350" indent="-514350">
              <a:buAutoNum type="arabicParenBoth"/>
            </a:pPr>
            <a:endParaRPr lang="en-US" sz="2400" dirty="0" smtClean="0">
              <a:ea typeface="ＭＳ Ｐゴシック" charset="-128"/>
            </a:endParaRPr>
          </a:p>
          <a:p>
            <a:pPr marL="514350" indent="-514350">
              <a:buNone/>
            </a:pPr>
            <a:endParaRPr lang="en-US" sz="1200" dirty="0" smtClean="0">
              <a:ea typeface="ＭＳ Ｐゴシック" charset="-128"/>
            </a:endParaRPr>
          </a:p>
          <a:p>
            <a:pPr marL="514350" indent="-514350">
              <a:buNone/>
            </a:pPr>
            <a:endParaRPr lang="en-US" sz="800" dirty="0" smtClean="0">
              <a:ea typeface="ＭＳ Ｐゴシック" charset="-128"/>
            </a:endParaRPr>
          </a:p>
          <a:p>
            <a:pPr>
              <a:buNone/>
            </a:pPr>
            <a:r>
              <a:rPr lang="en-US" sz="2600" dirty="0" smtClean="0">
                <a:solidFill>
                  <a:srgbClr val="005C00"/>
                </a:solidFill>
              </a:rPr>
              <a:t>Science question(s): </a:t>
            </a:r>
            <a:r>
              <a:rPr lang="en-US" sz="2000" dirty="0" smtClean="0"/>
              <a:t>— </a:t>
            </a:r>
            <a:r>
              <a:rPr lang="en-US" sz="2000" i="1" dirty="0" smtClean="0"/>
              <a:t>hypotheses same as Volker’s mistiming strategies</a:t>
            </a:r>
            <a:endParaRPr lang="en-US" sz="2000" dirty="0" smtClean="0">
              <a:solidFill>
                <a:srgbClr val="005C00"/>
              </a:solidFill>
            </a:endParaRPr>
          </a:p>
          <a:p>
            <a:pPr marL="457200" indent="-457200">
              <a:buAutoNum type="arabicParenBoth"/>
            </a:pPr>
            <a:r>
              <a:rPr lang="en-US" sz="2400" dirty="0" smtClean="0"/>
              <a:t>Can </a:t>
            </a:r>
            <a:r>
              <a:rPr lang="en-US" sz="2400" dirty="0" smtClean="0"/>
              <a:t>we predict [migratory] species movements in response to climate disruptions and other related disturbance impacts</a:t>
            </a:r>
            <a:r>
              <a:rPr lang="en-US" sz="2400" dirty="0" smtClean="0"/>
              <a:t>?  </a:t>
            </a:r>
            <a:endParaRPr lang="en-US" sz="2400" dirty="0" smtClean="0"/>
          </a:p>
          <a:p>
            <a:pPr marL="457200" indent="-457200">
              <a:buAutoNum type="arabicParenBoth"/>
            </a:pPr>
            <a:r>
              <a:rPr lang="en-US" sz="2400" dirty="0" smtClean="0"/>
              <a:t>What are the past, present, and future demographic consequences of these combined impacts and movements?</a:t>
            </a:r>
          </a:p>
        </p:txBody>
      </p:sp>
      <p:sp>
        <p:nvSpPr>
          <p:cNvPr id="12" name="Rectangle 11"/>
          <p:cNvSpPr/>
          <p:nvPr/>
        </p:nvSpPr>
        <p:spPr>
          <a:xfrm>
            <a:off x="457200" y="914400"/>
            <a:ext cx="8382000" cy="2593677"/>
          </a:xfrm>
          <a:prstGeom prst="rect">
            <a:avLst/>
          </a:prstGeom>
          <a:noFill/>
          <a:ln>
            <a:solidFill>
              <a:srgbClr val="0630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40634" y="4114800"/>
            <a:ext cx="8382000" cy="2497347"/>
          </a:xfrm>
          <a:prstGeom prst="rect">
            <a:avLst/>
          </a:prstGeom>
          <a:noFill/>
          <a:ln>
            <a:solidFill>
              <a:srgbClr val="0630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0875109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 y="234265"/>
            <a:ext cx="8206740" cy="530225"/>
          </a:xfrm>
        </p:spPr>
        <p:txBody>
          <a:bodyPr>
            <a:noAutofit/>
          </a:bodyPr>
          <a:lstStyle/>
          <a:p>
            <a:pPr algn="ctr"/>
            <a:r>
              <a:rPr lang="en-US" dirty="0" smtClean="0">
                <a:solidFill>
                  <a:srgbClr val="0E5220"/>
                </a:solidFill>
                <a:latin typeface="Cambria" pitchFamily="18" charset="0"/>
                <a:ea typeface="ＭＳ Ｐゴシック" charset="0"/>
                <a:cs typeface="ＭＳ Ｐゴシック" charset="0"/>
              </a:rPr>
              <a:t>Background</a:t>
            </a:r>
            <a:endParaRPr lang="en-US" dirty="0">
              <a:solidFill>
                <a:srgbClr val="0E5220"/>
              </a:solidFill>
              <a:latin typeface="Cambria" pitchFamily="18" charset="0"/>
            </a:endParaRPr>
          </a:p>
        </p:txBody>
      </p:sp>
      <p:sp>
        <p:nvSpPr>
          <p:cNvPr id="3" name="Content Placeholder 2"/>
          <p:cNvSpPr>
            <a:spLocks noGrp="1"/>
          </p:cNvSpPr>
          <p:nvPr>
            <p:ph idx="1"/>
          </p:nvPr>
        </p:nvSpPr>
        <p:spPr>
          <a:xfrm>
            <a:off x="457200" y="970470"/>
            <a:ext cx="8382000" cy="3810000"/>
          </a:xfrm>
        </p:spPr>
        <p:txBody>
          <a:bodyPr>
            <a:noAutofit/>
          </a:bodyPr>
          <a:lstStyle/>
          <a:p>
            <a:pPr>
              <a:buNone/>
            </a:pPr>
            <a:r>
              <a:rPr lang="en-US" sz="2600" dirty="0" smtClean="0">
                <a:solidFill>
                  <a:srgbClr val="0E5220"/>
                </a:solidFill>
                <a:ea typeface="ＭＳ Ｐゴシック" charset="-128"/>
              </a:rPr>
              <a:t>Applications goal(s):  </a:t>
            </a:r>
          </a:p>
          <a:p>
            <a:pPr marL="514350" indent="-514350">
              <a:buAutoNum type="arabicParenBoth"/>
            </a:pPr>
            <a:r>
              <a:rPr lang="en-US" sz="2400" dirty="0" smtClean="0">
                <a:ea typeface="ＭＳ Ｐゴシック" charset="-128"/>
              </a:rPr>
              <a:t>Provide </a:t>
            </a:r>
            <a:r>
              <a:rPr lang="en-US" sz="2400" b="1" dirty="0" smtClean="0">
                <a:solidFill>
                  <a:srgbClr val="C00000"/>
                </a:solidFill>
                <a:ea typeface="ＭＳ Ｐゴシック" charset="-128"/>
              </a:rPr>
              <a:t>needed</a:t>
            </a:r>
            <a:r>
              <a:rPr lang="en-US" sz="2400" dirty="0" smtClean="0">
                <a:ea typeface="ＭＳ Ｐゴシック" charset="-128"/>
              </a:rPr>
              <a:t> </a:t>
            </a:r>
            <a:r>
              <a:rPr lang="en-US" sz="2400" b="1" dirty="0" smtClean="0">
                <a:solidFill>
                  <a:srgbClr val="C00000"/>
                </a:solidFill>
                <a:ea typeface="ＭＳ Ｐゴシック" charset="-128"/>
              </a:rPr>
              <a:t>tools</a:t>
            </a:r>
            <a:r>
              <a:rPr lang="en-US" sz="2400" dirty="0" smtClean="0">
                <a:ea typeface="ＭＳ Ｐゴシック" charset="-128"/>
              </a:rPr>
              <a:t> for ecosystem assessments and to quantify environmental impacts (e.g., climate and management actions)</a:t>
            </a:r>
          </a:p>
          <a:p>
            <a:pPr marL="514350" indent="-514350">
              <a:buAutoNum type="arabicParenBoth"/>
            </a:pPr>
            <a:r>
              <a:rPr lang="en-US" sz="2400" dirty="0" smtClean="0">
                <a:ea typeface="ＭＳ Ｐゴシック" charset="-128"/>
              </a:rPr>
              <a:t>Increase access to </a:t>
            </a:r>
            <a:r>
              <a:rPr lang="en-US" sz="2400" dirty="0" smtClean="0">
                <a:ea typeface="ＭＳ Ｐゴシック" charset="-128"/>
              </a:rPr>
              <a:t>those </a:t>
            </a:r>
            <a:r>
              <a:rPr lang="en-US" sz="2400" b="1" dirty="0" smtClean="0">
                <a:solidFill>
                  <a:srgbClr val="C00000"/>
                </a:solidFill>
                <a:ea typeface="ＭＳ Ｐゴシック" charset="-128"/>
              </a:rPr>
              <a:t>environmental datasets </a:t>
            </a:r>
            <a:r>
              <a:rPr lang="en-US" sz="2400" b="1" dirty="0" smtClean="0">
                <a:solidFill>
                  <a:srgbClr val="C00000"/>
                </a:solidFill>
                <a:ea typeface="ＭＳ Ｐゴシック" charset="-128"/>
              </a:rPr>
              <a:t>needed </a:t>
            </a:r>
            <a:r>
              <a:rPr lang="en-US" sz="2400" dirty="0" smtClean="0">
                <a:ea typeface="ＭＳ Ｐゴシック" charset="-128"/>
              </a:rPr>
              <a:t>(e.g</a:t>
            </a:r>
            <a:r>
              <a:rPr lang="en-US" sz="2400" dirty="0" smtClean="0">
                <a:ea typeface="ＭＳ Ｐゴシック" charset="-128"/>
              </a:rPr>
              <a:t>., </a:t>
            </a:r>
            <a:r>
              <a:rPr lang="en-US" sz="2400" dirty="0" smtClean="0">
                <a:ea typeface="ＭＳ Ｐゴシック" charset="-128"/>
              </a:rPr>
              <a:t>NASA data) to understand cause and </a:t>
            </a:r>
            <a:r>
              <a:rPr lang="en-US" sz="2400" dirty="0" smtClean="0">
                <a:ea typeface="ＭＳ Ｐゴシック" charset="-128"/>
              </a:rPr>
              <a:t>consequence . . .</a:t>
            </a:r>
            <a:endParaRPr lang="en-US" sz="2400" dirty="0" smtClean="0">
              <a:ea typeface="ＭＳ Ｐゴシック" charset="-128"/>
            </a:endParaRPr>
          </a:p>
          <a:p>
            <a:pPr marL="514350" indent="-514350">
              <a:buAutoNum type="arabicParenBoth"/>
            </a:pPr>
            <a:endParaRPr lang="en-US" sz="2400" dirty="0" smtClean="0">
              <a:ea typeface="ＭＳ Ｐゴシック" charset="-128"/>
            </a:endParaRPr>
          </a:p>
          <a:p>
            <a:pPr marL="514350" indent="-514350">
              <a:buNone/>
            </a:pPr>
            <a:endParaRPr lang="en-US" sz="1200" dirty="0" smtClean="0">
              <a:ea typeface="ＭＳ Ｐゴシック" charset="-128"/>
            </a:endParaRPr>
          </a:p>
          <a:p>
            <a:pPr marL="514350" indent="-514350">
              <a:buNone/>
            </a:pPr>
            <a:endParaRPr lang="en-US" sz="800" dirty="0" smtClean="0">
              <a:ea typeface="ＭＳ Ｐゴシック" charset="-128"/>
            </a:endParaRPr>
          </a:p>
          <a:p>
            <a:pPr>
              <a:buNone/>
            </a:pPr>
            <a:r>
              <a:rPr lang="en-US" sz="2600" dirty="0" smtClean="0">
                <a:solidFill>
                  <a:srgbClr val="005C00"/>
                </a:solidFill>
              </a:rPr>
              <a:t>Science question(s): </a:t>
            </a:r>
            <a:r>
              <a:rPr lang="en-US" sz="2000" dirty="0" smtClean="0"/>
              <a:t>— </a:t>
            </a:r>
            <a:r>
              <a:rPr lang="en-US" sz="2000" i="1" dirty="0" smtClean="0"/>
              <a:t>hypotheses same as Volker’s mistiming strategies</a:t>
            </a:r>
            <a:endParaRPr lang="en-US" sz="2000" dirty="0" smtClean="0">
              <a:solidFill>
                <a:srgbClr val="005C00"/>
              </a:solidFill>
            </a:endParaRPr>
          </a:p>
          <a:p>
            <a:pPr marL="457200" indent="-457200">
              <a:buAutoNum type="arabicParenBoth"/>
            </a:pPr>
            <a:r>
              <a:rPr lang="en-US" sz="2400" dirty="0" smtClean="0"/>
              <a:t>Can </a:t>
            </a:r>
            <a:r>
              <a:rPr lang="en-US" sz="2400" dirty="0" smtClean="0"/>
              <a:t>we predict [migratory] species movements in response to climate disruptions and other related disturbance impacts</a:t>
            </a:r>
            <a:r>
              <a:rPr lang="en-US" sz="2400" dirty="0" smtClean="0"/>
              <a:t>?  </a:t>
            </a:r>
            <a:endParaRPr lang="en-US" sz="2400" dirty="0" smtClean="0"/>
          </a:p>
          <a:p>
            <a:pPr marL="457200" indent="-457200">
              <a:buAutoNum type="arabicParenBoth"/>
            </a:pPr>
            <a:r>
              <a:rPr lang="en-US" sz="2400" dirty="0" smtClean="0"/>
              <a:t>What are the past, present, and future demographic consequences of these combined impacts and movements?</a:t>
            </a:r>
          </a:p>
        </p:txBody>
      </p:sp>
      <p:sp>
        <p:nvSpPr>
          <p:cNvPr id="12" name="Rectangle 11"/>
          <p:cNvSpPr/>
          <p:nvPr/>
        </p:nvSpPr>
        <p:spPr>
          <a:xfrm>
            <a:off x="457200" y="914400"/>
            <a:ext cx="8382000" cy="2593677"/>
          </a:xfrm>
          <a:prstGeom prst="rect">
            <a:avLst/>
          </a:prstGeom>
          <a:noFill/>
          <a:ln>
            <a:solidFill>
              <a:srgbClr val="0630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40634" y="4114800"/>
            <a:ext cx="8382000" cy="2497347"/>
          </a:xfrm>
          <a:prstGeom prst="rect">
            <a:avLst/>
          </a:prstGeom>
          <a:noFill/>
          <a:ln>
            <a:solidFill>
              <a:srgbClr val="0630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 Arrow 13"/>
          <p:cNvSpPr/>
          <p:nvPr/>
        </p:nvSpPr>
        <p:spPr>
          <a:xfrm rot="5400000">
            <a:off x="4305298" y="3619502"/>
            <a:ext cx="609600" cy="380997"/>
          </a:xfrm>
          <a:prstGeom prst="lef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 Arrow 14"/>
          <p:cNvSpPr/>
          <p:nvPr/>
        </p:nvSpPr>
        <p:spPr>
          <a:xfrm rot="5400000">
            <a:off x="7359922" y="3619502"/>
            <a:ext cx="609600" cy="380997"/>
          </a:xfrm>
          <a:prstGeom prst="lef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Right Arrow 9"/>
          <p:cNvSpPr/>
          <p:nvPr/>
        </p:nvSpPr>
        <p:spPr>
          <a:xfrm rot="5400000">
            <a:off x="1558786" y="3619502"/>
            <a:ext cx="609600" cy="380997"/>
          </a:xfrm>
          <a:prstGeom prst="lef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362200" y="3617845"/>
            <a:ext cx="1646580" cy="461665"/>
          </a:xfrm>
          <a:prstGeom prst="rect">
            <a:avLst/>
          </a:prstGeom>
          <a:noFill/>
        </p:spPr>
        <p:txBody>
          <a:bodyPr wrap="square" rtlCol="0">
            <a:spAutoFit/>
          </a:bodyPr>
          <a:lstStyle/>
          <a:p>
            <a:r>
              <a:rPr lang="en-US" sz="2400" b="1" dirty="0" smtClean="0"/>
              <a:t>MODELING</a:t>
            </a:r>
            <a:endParaRPr lang="en-US" sz="2400" b="1" dirty="0"/>
          </a:p>
        </p:txBody>
      </p:sp>
      <p:sp>
        <p:nvSpPr>
          <p:cNvPr id="11" name="TextBox 10"/>
          <p:cNvSpPr txBox="1"/>
          <p:nvPr/>
        </p:nvSpPr>
        <p:spPr>
          <a:xfrm>
            <a:off x="4819650" y="3616691"/>
            <a:ext cx="2587488" cy="461665"/>
          </a:xfrm>
          <a:prstGeom prst="rect">
            <a:avLst/>
          </a:prstGeom>
          <a:noFill/>
        </p:spPr>
        <p:txBody>
          <a:bodyPr wrap="square" rtlCol="0">
            <a:spAutoFit/>
          </a:bodyPr>
          <a:lstStyle/>
          <a:p>
            <a:r>
              <a:rPr lang="en-US" sz="2400" b="1" dirty="0" smtClean="0"/>
              <a:t>. . . </a:t>
            </a:r>
            <a:r>
              <a:rPr lang="en-US" sz="2400" b="1" dirty="0" smtClean="0"/>
              <a:t>pretty MODELS</a:t>
            </a:r>
            <a:endParaRPr lang="en-US" sz="2400" b="1" dirty="0"/>
          </a:p>
        </p:txBody>
      </p:sp>
    </p:spTree>
    <p:extLst>
      <p:ext uri="{BB962C8B-B14F-4D97-AF65-F5344CB8AC3E}">
        <p14:creationId xmlns:p14="http://schemas.microsoft.com/office/powerpoint/2010/main" xmlns="" val="30875109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eanna\Documents\Nasa Roses\new docs 3 pm Mon\mallard_elk_graph-draft3.jpg"/>
          <p:cNvPicPr/>
          <p:nvPr/>
        </p:nvPicPr>
        <p:blipFill>
          <a:blip r:embed="rId3" cstate="print"/>
          <a:srcRect l="2763" t="2844" r="2084"/>
          <a:stretch>
            <a:fillRect/>
          </a:stretch>
        </p:blipFill>
        <p:spPr bwMode="auto">
          <a:xfrm>
            <a:off x="762000" y="975620"/>
            <a:ext cx="7696200" cy="3824980"/>
          </a:xfrm>
          <a:prstGeom prst="rect">
            <a:avLst/>
          </a:prstGeom>
          <a:noFill/>
          <a:ln w="19050">
            <a:solidFill>
              <a:srgbClr val="0630B6"/>
            </a:solidFill>
            <a:miter lim="800000"/>
            <a:headEnd/>
            <a:tailEnd/>
          </a:ln>
        </p:spPr>
      </p:pic>
      <p:sp>
        <p:nvSpPr>
          <p:cNvPr id="12" name="Title 1"/>
          <p:cNvSpPr>
            <a:spLocks noGrp="1"/>
          </p:cNvSpPr>
          <p:nvPr>
            <p:ph type="title"/>
          </p:nvPr>
        </p:nvSpPr>
        <p:spPr>
          <a:xfrm>
            <a:off x="142335" y="274638"/>
            <a:ext cx="8915400" cy="487362"/>
          </a:xfrm>
        </p:spPr>
        <p:txBody>
          <a:bodyPr>
            <a:noAutofit/>
          </a:bodyPr>
          <a:lstStyle/>
          <a:p>
            <a:r>
              <a:rPr lang="en-US" sz="3200" dirty="0" smtClean="0">
                <a:solidFill>
                  <a:srgbClr val="0E5220"/>
                </a:solidFill>
                <a:latin typeface="Cambria" pitchFamily="18" charset="0"/>
              </a:rPr>
              <a:t>Legacy Data: continuous quasi-experiments</a:t>
            </a:r>
            <a:endParaRPr lang="en-US" sz="3200" dirty="0">
              <a:solidFill>
                <a:srgbClr val="0E5220"/>
              </a:solidFill>
              <a:latin typeface="Cambri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eanna\Documents\Nasa Roses\new docs 3 pm Mon\mallard_elk_graph-draft3.jpg"/>
          <p:cNvPicPr/>
          <p:nvPr/>
        </p:nvPicPr>
        <p:blipFill>
          <a:blip r:embed="rId3" cstate="print"/>
          <a:srcRect l="2763" t="2844" r="2084"/>
          <a:stretch>
            <a:fillRect/>
          </a:stretch>
        </p:blipFill>
        <p:spPr bwMode="auto">
          <a:xfrm>
            <a:off x="762000" y="975620"/>
            <a:ext cx="7696200" cy="3824980"/>
          </a:xfrm>
          <a:prstGeom prst="rect">
            <a:avLst/>
          </a:prstGeom>
          <a:noFill/>
          <a:ln w="19050">
            <a:solidFill>
              <a:srgbClr val="0630B6"/>
            </a:solidFill>
            <a:miter lim="800000"/>
            <a:headEnd/>
            <a:tailEnd/>
          </a:ln>
        </p:spPr>
      </p:pic>
      <p:sp>
        <p:nvSpPr>
          <p:cNvPr id="5" name="TextBox 4"/>
          <p:cNvSpPr txBox="1"/>
          <p:nvPr/>
        </p:nvSpPr>
        <p:spPr>
          <a:xfrm>
            <a:off x="519024" y="4830315"/>
            <a:ext cx="8305800" cy="523220"/>
          </a:xfrm>
          <a:prstGeom prst="rect">
            <a:avLst/>
          </a:prstGeom>
          <a:noFill/>
        </p:spPr>
        <p:txBody>
          <a:bodyPr wrap="square" rtlCol="0">
            <a:spAutoFit/>
          </a:bodyPr>
          <a:lstStyle/>
          <a:p>
            <a:r>
              <a:rPr lang="en-US" sz="2800" dirty="0" smtClean="0">
                <a:latin typeface="Cambria" pitchFamily="18" charset="0"/>
              </a:rPr>
              <a:t>Models</a:t>
            </a:r>
            <a:r>
              <a:rPr lang="en-US" sz="2000" dirty="0" smtClean="0">
                <a:latin typeface="Cambria" pitchFamily="18" charset="0"/>
              </a:rPr>
              <a:t>:  </a:t>
            </a:r>
            <a:r>
              <a:rPr lang="en-US" sz="2400" dirty="0" smtClean="0">
                <a:latin typeface="Cambria" pitchFamily="18" charset="0"/>
              </a:rPr>
              <a:t>a common language for  scientists and practitioners</a:t>
            </a:r>
            <a:endParaRPr lang="en-US" sz="2400" dirty="0">
              <a:latin typeface="Cambria" pitchFamily="18" charset="0"/>
            </a:endParaRPr>
          </a:p>
        </p:txBody>
      </p:sp>
      <p:sp>
        <p:nvSpPr>
          <p:cNvPr id="6" name="Text Box 4"/>
          <p:cNvSpPr txBox="1">
            <a:spLocks noChangeArrowheads="1"/>
          </p:cNvSpPr>
          <p:nvPr/>
        </p:nvSpPr>
        <p:spPr bwMode="auto">
          <a:xfrm>
            <a:off x="827732" y="5410200"/>
            <a:ext cx="7651256" cy="646331"/>
          </a:xfrm>
          <a:prstGeom prst="rect">
            <a:avLst/>
          </a:prstGeom>
          <a:solidFill>
            <a:srgbClr val="0099FF"/>
          </a:solidFill>
          <a:ln w="9525">
            <a:noFill/>
            <a:miter lim="800000"/>
            <a:headEnd/>
            <a:tailEnd/>
          </a:ln>
          <a:effectLst/>
        </p:spPr>
        <p:txBody>
          <a:bodyPr wrap="square">
            <a:spAutoFit/>
          </a:bodyPr>
          <a:lstStyle/>
          <a:p>
            <a:pPr>
              <a:spcBef>
                <a:spcPct val="50000"/>
              </a:spcBef>
            </a:pPr>
            <a:r>
              <a:rPr lang="en-US" sz="3600" b="1" dirty="0" smtClean="0">
                <a:solidFill>
                  <a:srgbClr val="FFFF00"/>
                </a:solidFill>
                <a:effectLst>
                  <a:outerShdw blurRad="38100" dist="38100" dir="2700000" algn="tl">
                    <a:srgbClr val="000000">
                      <a:alpha val="43137"/>
                    </a:srgbClr>
                  </a:outerShdw>
                </a:effectLst>
                <a:latin typeface="Garamond" pitchFamily="18" charset="0"/>
              </a:rPr>
              <a:t>       </a:t>
            </a:r>
            <a:r>
              <a:rPr lang="en-US" sz="3600" b="1" dirty="0" err="1" smtClean="0">
                <a:solidFill>
                  <a:srgbClr val="FFFF00"/>
                </a:solidFill>
                <a:effectLst>
                  <a:outerShdw blurRad="38100" dist="38100" dir="2700000" algn="tl">
                    <a:srgbClr val="000000">
                      <a:alpha val="43137"/>
                    </a:srgbClr>
                  </a:outerShdw>
                </a:effectLst>
                <a:latin typeface="Garamond" pitchFamily="18" charset="0"/>
              </a:rPr>
              <a:t>Y</a:t>
            </a:r>
            <a:r>
              <a:rPr lang="en-US" sz="3600" b="1" baseline="-25000" dirty="0" err="1" smtClean="0">
                <a:solidFill>
                  <a:srgbClr val="FFFF00"/>
                </a:solidFill>
                <a:effectLst>
                  <a:outerShdw blurRad="38100" dist="38100" dir="2700000" algn="tl">
                    <a:srgbClr val="000000">
                      <a:alpha val="43137"/>
                    </a:srgbClr>
                  </a:outerShdw>
                </a:effectLst>
                <a:latin typeface="Garamond" pitchFamily="18" charset="0"/>
              </a:rPr>
              <a:t>ij</a:t>
            </a:r>
            <a:r>
              <a:rPr lang="en-US" sz="3600" b="1" dirty="0" smtClean="0">
                <a:solidFill>
                  <a:srgbClr val="FFFF00"/>
                </a:solidFill>
                <a:effectLst>
                  <a:outerShdw blurRad="38100" dist="38100" dir="2700000" algn="tl">
                    <a:srgbClr val="000000">
                      <a:alpha val="43137"/>
                    </a:srgbClr>
                  </a:outerShdw>
                </a:effectLst>
                <a:latin typeface="Garamond" pitchFamily="18" charset="0"/>
              </a:rPr>
              <a:t>    </a:t>
            </a:r>
            <a:r>
              <a:rPr lang="en-US" sz="3600" b="1" dirty="0">
                <a:solidFill>
                  <a:srgbClr val="FFFF00"/>
                </a:solidFill>
                <a:effectLst>
                  <a:outerShdw blurRad="38100" dist="38100" dir="2700000" algn="tl">
                    <a:srgbClr val="000000">
                      <a:alpha val="43137"/>
                    </a:srgbClr>
                  </a:outerShdw>
                </a:effectLst>
                <a:latin typeface="Garamond" pitchFamily="18" charset="0"/>
              </a:rPr>
              <a:t>=    </a:t>
            </a:r>
            <a:r>
              <a:rPr lang="en-US" sz="3600" b="1" dirty="0" smtClean="0">
                <a:solidFill>
                  <a:srgbClr val="FFFF00"/>
                </a:solidFill>
                <a:effectLst>
                  <a:outerShdw blurRad="38100" dist="38100" dir="2700000" algn="tl">
                    <a:srgbClr val="000000">
                      <a:alpha val="43137"/>
                    </a:srgbClr>
                  </a:outerShdw>
                </a:effectLst>
                <a:latin typeface="Garamond" pitchFamily="18" charset="0"/>
              </a:rPr>
              <a:t>X1</a:t>
            </a:r>
            <a:r>
              <a:rPr lang="en-US" sz="3600" b="1" baseline="-25000" dirty="0" smtClean="0">
                <a:solidFill>
                  <a:srgbClr val="FFFF00"/>
                </a:solidFill>
                <a:effectLst>
                  <a:outerShdw blurRad="38100" dist="38100" dir="2700000" algn="tl">
                    <a:srgbClr val="000000">
                      <a:alpha val="43137"/>
                    </a:srgbClr>
                  </a:outerShdw>
                </a:effectLst>
                <a:latin typeface="Garamond" pitchFamily="18" charset="0"/>
              </a:rPr>
              <a:t>ij</a:t>
            </a:r>
            <a:r>
              <a:rPr lang="en-US" sz="3600" b="1" dirty="0" smtClean="0">
                <a:solidFill>
                  <a:srgbClr val="FFFF00"/>
                </a:solidFill>
                <a:effectLst>
                  <a:outerShdw blurRad="38100" dist="38100" dir="2700000" algn="tl">
                    <a:srgbClr val="000000">
                      <a:alpha val="43137"/>
                    </a:srgbClr>
                  </a:outerShdw>
                </a:effectLst>
                <a:latin typeface="Garamond" pitchFamily="18" charset="0"/>
              </a:rPr>
              <a:t> </a:t>
            </a:r>
            <a:r>
              <a:rPr lang="en-US" sz="3600" b="1" dirty="0">
                <a:solidFill>
                  <a:srgbClr val="FFFF00"/>
                </a:solidFill>
                <a:effectLst>
                  <a:outerShdw blurRad="38100" dist="38100" dir="2700000" algn="tl">
                    <a:srgbClr val="000000">
                      <a:alpha val="43137"/>
                    </a:srgbClr>
                  </a:outerShdw>
                </a:effectLst>
                <a:latin typeface="Garamond" pitchFamily="18" charset="0"/>
              </a:rPr>
              <a:t>+ X2</a:t>
            </a:r>
            <a:r>
              <a:rPr lang="en-US" sz="3600" b="1" baseline="-25000" dirty="0">
                <a:solidFill>
                  <a:srgbClr val="FFFF00"/>
                </a:solidFill>
                <a:effectLst>
                  <a:outerShdw blurRad="38100" dist="38100" dir="2700000" algn="tl">
                    <a:srgbClr val="000000">
                      <a:alpha val="43137"/>
                    </a:srgbClr>
                  </a:outerShdw>
                </a:effectLst>
                <a:latin typeface="Garamond" pitchFamily="18" charset="0"/>
              </a:rPr>
              <a:t>ij</a:t>
            </a:r>
            <a:r>
              <a:rPr lang="en-US" sz="3600" b="1" dirty="0">
                <a:solidFill>
                  <a:srgbClr val="FFFF00"/>
                </a:solidFill>
                <a:effectLst>
                  <a:outerShdw blurRad="38100" dist="38100" dir="2700000" algn="tl">
                    <a:srgbClr val="000000">
                      <a:alpha val="43137"/>
                    </a:srgbClr>
                  </a:outerShdw>
                </a:effectLst>
                <a:latin typeface="Garamond" pitchFamily="18" charset="0"/>
              </a:rPr>
              <a:t> + X3</a:t>
            </a:r>
            <a:r>
              <a:rPr lang="en-US" sz="3600" b="1" baseline="-25000" dirty="0">
                <a:solidFill>
                  <a:srgbClr val="FFFF00"/>
                </a:solidFill>
                <a:effectLst>
                  <a:outerShdw blurRad="38100" dist="38100" dir="2700000" algn="tl">
                    <a:srgbClr val="000000">
                      <a:alpha val="43137"/>
                    </a:srgbClr>
                  </a:outerShdw>
                </a:effectLst>
                <a:latin typeface="Garamond" pitchFamily="18" charset="0"/>
              </a:rPr>
              <a:t>ij</a:t>
            </a:r>
            <a:r>
              <a:rPr lang="en-US" sz="3600" b="1" dirty="0">
                <a:solidFill>
                  <a:srgbClr val="FFFF00"/>
                </a:solidFill>
                <a:effectLst>
                  <a:outerShdw blurRad="38100" dist="38100" dir="2700000" algn="tl">
                    <a:srgbClr val="000000">
                      <a:alpha val="43137"/>
                    </a:srgbClr>
                  </a:outerShdw>
                </a:effectLst>
                <a:latin typeface="Garamond" pitchFamily="18" charset="0"/>
              </a:rPr>
              <a:t> + X4</a:t>
            </a:r>
            <a:r>
              <a:rPr lang="en-US" sz="3600" b="1" baseline="-25000" dirty="0">
                <a:solidFill>
                  <a:srgbClr val="FFFF00"/>
                </a:solidFill>
                <a:effectLst>
                  <a:outerShdw blurRad="38100" dist="38100" dir="2700000" algn="tl">
                    <a:srgbClr val="000000">
                      <a:alpha val="43137"/>
                    </a:srgbClr>
                  </a:outerShdw>
                </a:effectLst>
                <a:latin typeface="Garamond" pitchFamily="18" charset="0"/>
              </a:rPr>
              <a:t>ij</a:t>
            </a:r>
            <a:r>
              <a:rPr lang="en-US" sz="3600" b="1" dirty="0">
                <a:solidFill>
                  <a:srgbClr val="FFFF00"/>
                </a:solidFill>
                <a:effectLst>
                  <a:outerShdw blurRad="38100" dist="38100" dir="2700000" algn="tl">
                    <a:srgbClr val="000000">
                      <a:alpha val="43137"/>
                    </a:srgbClr>
                  </a:outerShdw>
                </a:effectLst>
                <a:latin typeface="Garamond" pitchFamily="18" charset="0"/>
              </a:rPr>
              <a:t> ....</a:t>
            </a:r>
          </a:p>
        </p:txBody>
      </p:sp>
      <p:sp>
        <p:nvSpPr>
          <p:cNvPr id="7" name="Text Box 5"/>
          <p:cNvSpPr txBox="1">
            <a:spLocks noChangeArrowheads="1"/>
          </p:cNvSpPr>
          <p:nvPr/>
        </p:nvSpPr>
        <p:spPr bwMode="auto">
          <a:xfrm>
            <a:off x="814040" y="6052280"/>
            <a:ext cx="2311400" cy="707886"/>
          </a:xfrm>
          <a:prstGeom prst="rect">
            <a:avLst/>
          </a:prstGeom>
          <a:solidFill>
            <a:srgbClr val="0099FF"/>
          </a:solidFill>
          <a:ln w="9525">
            <a:noFill/>
            <a:miter lim="800000"/>
            <a:headEnd/>
            <a:tailEnd/>
          </a:ln>
          <a:effectLst/>
        </p:spPr>
        <p:txBody>
          <a:bodyPr wrap="square">
            <a:spAutoFit/>
          </a:bodyPr>
          <a:lstStyle/>
          <a:p>
            <a:pPr algn="ctr">
              <a:spcBef>
                <a:spcPct val="50000"/>
              </a:spcBef>
            </a:pPr>
            <a:r>
              <a:rPr lang="en-US" sz="2000" b="1" dirty="0">
                <a:solidFill>
                  <a:schemeClr val="bg1"/>
                </a:solidFill>
                <a:latin typeface="Times New Roman" pitchFamily="18" charset="0"/>
                <a:cs typeface="Times New Roman" pitchFamily="18" charset="0"/>
              </a:rPr>
              <a:t>Response or dependent variable</a:t>
            </a:r>
          </a:p>
        </p:txBody>
      </p:sp>
      <p:sp>
        <p:nvSpPr>
          <p:cNvPr id="8" name="Text Box 6"/>
          <p:cNvSpPr txBox="1">
            <a:spLocks noChangeArrowheads="1"/>
          </p:cNvSpPr>
          <p:nvPr/>
        </p:nvSpPr>
        <p:spPr bwMode="auto">
          <a:xfrm>
            <a:off x="3056836" y="6019801"/>
            <a:ext cx="5422700" cy="738664"/>
          </a:xfrm>
          <a:prstGeom prst="rect">
            <a:avLst/>
          </a:prstGeom>
          <a:solidFill>
            <a:srgbClr val="0099FF"/>
          </a:solidFill>
          <a:ln w="9525">
            <a:noFill/>
            <a:miter lim="800000"/>
            <a:headEnd/>
            <a:tailEnd/>
          </a:ln>
          <a:effectLst/>
        </p:spPr>
        <p:txBody>
          <a:bodyPr wrap="square">
            <a:spAutoFit/>
          </a:bodyPr>
          <a:lstStyle/>
          <a:p>
            <a:pPr>
              <a:spcBef>
                <a:spcPct val="50000"/>
              </a:spcBef>
            </a:pPr>
            <a:r>
              <a:rPr lang="en-US" sz="2000" b="1" dirty="0" smtClean="0">
                <a:solidFill>
                  <a:srgbClr val="FFFF00"/>
                </a:solidFill>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Explanatory variables…</a:t>
            </a:r>
            <a:r>
              <a:rPr lang="en-US" sz="2000" b="1" dirty="0" smtClean="0">
                <a:solidFill>
                  <a:srgbClr val="FFFF00"/>
                </a:solidFill>
                <a:latin typeface="Times New Roman" pitchFamily="18" charset="0"/>
                <a:cs typeface="Times New Roman" pitchFamily="18" charset="0"/>
              </a:rPr>
              <a:t> </a:t>
            </a:r>
            <a:r>
              <a:rPr lang="en-US" sz="2400" b="1" dirty="0" smtClean="0">
                <a:latin typeface="Garamond" pitchFamily="18" charset="0"/>
                <a:cs typeface="Times New Roman" pitchFamily="18" charset="0"/>
              </a:rPr>
              <a:t>COVARIATES</a:t>
            </a:r>
          </a:p>
          <a:p>
            <a:pPr>
              <a:spcBef>
                <a:spcPct val="50000"/>
              </a:spcBef>
            </a:pPr>
            <a:endParaRPr lang="en-US" sz="1200" b="1" dirty="0">
              <a:effectLst>
                <a:outerShdw blurRad="38100" dist="38100" dir="2700000" algn="tl">
                  <a:srgbClr val="000000"/>
                </a:outerShdw>
              </a:effectLst>
            </a:endParaRPr>
          </a:p>
        </p:txBody>
      </p:sp>
      <p:sp>
        <p:nvSpPr>
          <p:cNvPr id="12" name="Title 1"/>
          <p:cNvSpPr>
            <a:spLocks noGrp="1"/>
          </p:cNvSpPr>
          <p:nvPr>
            <p:ph type="title"/>
          </p:nvPr>
        </p:nvSpPr>
        <p:spPr>
          <a:xfrm>
            <a:off x="142335" y="274638"/>
            <a:ext cx="8915400" cy="487362"/>
          </a:xfrm>
        </p:spPr>
        <p:txBody>
          <a:bodyPr>
            <a:noAutofit/>
          </a:bodyPr>
          <a:lstStyle/>
          <a:p>
            <a:r>
              <a:rPr lang="en-US" sz="3200" dirty="0" smtClean="0">
                <a:solidFill>
                  <a:srgbClr val="0E5220"/>
                </a:solidFill>
                <a:latin typeface="Cambria" pitchFamily="18" charset="0"/>
              </a:rPr>
              <a:t>Legacy Data: continuous quasi-experiments</a:t>
            </a:r>
            <a:endParaRPr lang="en-US" sz="3200" dirty="0">
              <a:solidFill>
                <a:srgbClr val="0E5220"/>
              </a:solidFill>
              <a:latin typeface="Cambria" pitchFamily="18" charset="0"/>
            </a:endParaRPr>
          </a:p>
        </p:txBody>
      </p:sp>
      <p:sp>
        <p:nvSpPr>
          <p:cNvPr id="13" name="Rectangle 12"/>
          <p:cNvSpPr/>
          <p:nvPr/>
        </p:nvSpPr>
        <p:spPr>
          <a:xfrm>
            <a:off x="824132" y="5410200"/>
            <a:ext cx="7634068" cy="135167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6542"/>
            <a:ext cx="8153400" cy="792162"/>
          </a:xfrm>
        </p:spPr>
        <p:txBody>
          <a:bodyPr>
            <a:normAutofit fontScale="90000"/>
          </a:bodyPr>
          <a:lstStyle/>
          <a:p>
            <a:r>
              <a:rPr lang="en-US" sz="3600" dirty="0" smtClean="0">
                <a:solidFill>
                  <a:srgbClr val="0E5220"/>
                </a:solidFill>
                <a:latin typeface="Cambria" pitchFamily="18" charset="0"/>
              </a:rPr>
              <a:t>Focal Species (Legacy) Data Sets Analyzed</a:t>
            </a:r>
            <a:endParaRPr lang="en-US" sz="3600" dirty="0">
              <a:solidFill>
                <a:srgbClr val="0E5220"/>
              </a:solidFill>
              <a:latin typeface="Cambria" pitchFamily="18" charset="0"/>
            </a:endParaRPr>
          </a:p>
        </p:txBody>
      </p:sp>
      <p:sp>
        <p:nvSpPr>
          <p:cNvPr id="3" name="Content Placeholder 2"/>
          <p:cNvSpPr>
            <a:spLocks noGrp="1"/>
          </p:cNvSpPr>
          <p:nvPr>
            <p:ph idx="1"/>
          </p:nvPr>
        </p:nvSpPr>
        <p:spPr>
          <a:xfrm>
            <a:off x="457200" y="861863"/>
            <a:ext cx="8458200" cy="5942350"/>
          </a:xfrm>
        </p:spPr>
        <p:txBody>
          <a:bodyPr>
            <a:noAutofit/>
          </a:bodyPr>
          <a:lstStyle/>
          <a:p>
            <a:r>
              <a:rPr lang="en-US" sz="2200" b="1" dirty="0" smtClean="0">
                <a:solidFill>
                  <a:srgbClr val="0630B6"/>
                </a:solidFill>
              </a:rPr>
              <a:t>Bison</a:t>
            </a:r>
            <a:r>
              <a:rPr lang="en-US" sz="2100" dirty="0" smtClean="0"/>
              <a:t> – migration and habitat</a:t>
            </a:r>
          </a:p>
          <a:p>
            <a:r>
              <a:rPr lang="en-US" sz="2200" b="1" dirty="0" smtClean="0">
                <a:solidFill>
                  <a:srgbClr val="0630B6"/>
                </a:solidFill>
              </a:rPr>
              <a:t>Lesser </a:t>
            </a:r>
            <a:r>
              <a:rPr lang="en-US" sz="2200" b="1" dirty="0" err="1" smtClean="0">
                <a:solidFill>
                  <a:srgbClr val="0630B6"/>
                </a:solidFill>
              </a:rPr>
              <a:t>Scaup</a:t>
            </a:r>
            <a:r>
              <a:rPr lang="en-US" sz="2200" b="1" dirty="0" smtClean="0">
                <a:solidFill>
                  <a:srgbClr val="0630B6"/>
                </a:solidFill>
              </a:rPr>
              <a:t> </a:t>
            </a:r>
            <a:r>
              <a:rPr lang="en-US" sz="2100" dirty="0" smtClean="0"/>
              <a:t>– demography w/ climate/water</a:t>
            </a:r>
          </a:p>
          <a:p>
            <a:r>
              <a:rPr lang="en-US" sz="2200" b="1" dirty="0" smtClean="0">
                <a:solidFill>
                  <a:srgbClr val="0630B6"/>
                </a:solidFill>
              </a:rPr>
              <a:t>Indiana Bat </a:t>
            </a:r>
            <a:r>
              <a:rPr lang="en-US" sz="2100" dirty="0" smtClean="0"/>
              <a:t>– demography w/ climate change</a:t>
            </a:r>
          </a:p>
          <a:p>
            <a:r>
              <a:rPr lang="en-US" sz="2100" dirty="0" smtClean="0">
                <a:solidFill>
                  <a:srgbClr val="0630B6"/>
                </a:solidFill>
              </a:rPr>
              <a:t>Coyote</a:t>
            </a:r>
            <a:r>
              <a:rPr lang="en-US" sz="2100" dirty="0" smtClean="0"/>
              <a:t> – habitat and demography</a:t>
            </a:r>
          </a:p>
          <a:p>
            <a:r>
              <a:rPr lang="en-US" sz="2100" dirty="0" smtClean="0">
                <a:solidFill>
                  <a:srgbClr val="0630B6"/>
                </a:solidFill>
              </a:rPr>
              <a:t>Small Mammals </a:t>
            </a:r>
            <a:r>
              <a:rPr lang="en-US" sz="2100" dirty="0" smtClean="0"/>
              <a:t>(5 species) – habitat</a:t>
            </a:r>
          </a:p>
          <a:p>
            <a:r>
              <a:rPr lang="en-US" sz="2100" dirty="0" smtClean="0">
                <a:solidFill>
                  <a:srgbClr val="0630B6"/>
                </a:solidFill>
              </a:rPr>
              <a:t>Red Fox </a:t>
            </a:r>
            <a:r>
              <a:rPr lang="en-US" sz="2100" dirty="0" smtClean="0"/>
              <a:t>– winter habitat w/ snow dynamics</a:t>
            </a:r>
          </a:p>
          <a:p>
            <a:r>
              <a:rPr lang="en-US" sz="2100" dirty="0" smtClean="0">
                <a:solidFill>
                  <a:srgbClr val="0630B6"/>
                </a:solidFill>
              </a:rPr>
              <a:t>Elk</a:t>
            </a:r>
            <a:r>
              <a:rPr lang="en-US" sz="2100" dirty="0" smtClean="0"/>
              <a:t> – habitat with path &amp; memory functions</a:t>
            </a:r>
          </a:p>
          <a:p>
            <a:r>
              <a:rPr lang="en-US" sz="2100" dirty="0" smtClean="0">
                <a:solidFill>
                  <a:srgbClr val="0630B6"/>
                </a:solidFill>
              </a:rPr>
              <a:t>Sage Grouse </a:t>
            </a:r>
            <a:r>
              <a:rPr lang="en-US" sz="2100" dirty="0" smtClean="0"/>
              <a:t>– habitat and demography</a:t>
            </a:r>
          </a:p>
          <a:p>
            <a:r>
              <a:rPr lang="en-US" sz="2100" dirty="0" smtClean="0">
                <a:solidFill>
                  <a:srgbClr val="0630B6"/>
                </a:solidFill>
              </a:rPr>
              <a:t>Pronghorn</a:t>
            </a:r>
            <a:r>
              <a:rPr lang="en-US" sz="2100" dirty="0" smtClean="0"/>
              <a:t> – demography, recruitment</a:t>
            </a:r>
          </a:p>
          <a:p>
            <a:r>
              <a:rPr lang="en-US" sz="2200" dirty="0" smtClean="0">
                <a:solidFill>
                  <a:srgbClr val="0630B6"/>
                </a:solidFill>
              </a:rPr>
              <a:t>Pronghorn</a:t>
            </a:r>
            <a:r>
              <a:rPr lang="en-US" sz="2100" dirty="0" smtClean="0"/>
              <a:t> habitat (2); WY and ID – habitat w/ scenarios</a:t>
            </a:r>
          </a:p>
          <a:p>
            <a:r>
              <a:rPr lang="en-US" sz="2100" dirty="0" smtClean="0">
                <a:solidFill>
                  <a:srgbClr val="0630B6"/>
                </a:solidFill>
              </a:rPr>
              <a:t>Caribou</a:t>
            </a:r>
            <a:r>
              <a:rPr lang="en-US" sz="2100" dirty="0" smtClean="0"/>
              <a:t> – habitat and path movements</a:t>
            </a:r>
          </a:p>
          <a:p>
            <a:r>
              <a:rPr lang="en-US" sz="2100" dirty="0" smtClean="0">
                <a:solidFill>
                  <a:srgbClr val="0630B6"/>
                </a:solidFill>
              </a:rPr>
              <a:t>Evening Primrose </a:t>
            </a:r>
            <a:r>
              <a:rPr lang="en-US" sz="2100" dirty="0" smtClean="0"/>
              <a:t>– habitat w/ climate scenarios</a:t>
            </a:r>
          </a:p>
          <a:p>
            <a:r>
              <a:rPr lang="en-US" sz="2100" dirty="0" smtClean="0"/>
              <a:t>Swift Fox – habitat with variable availability</a:t>
            </a:r>
          </a:p>
          <a:p>
            <a:r>
              <a:rPr lang="en-US" sz="2100" dirty="0" smtClean="0"/>
              <a:t>Grasshopper Sparrow – habitat</a:t>
            </a:r>
          </a:p>
          <a:p>
            <a:r>
              <a:rPr lang="en-US" sz="2100" dirty="0" smtClean="0"/>
              <a:t>Moose – habitat and path movements</a:t>
            </a:r>
            <a:endParaRPr lang="en-US" sz="2200" dirty="0"/>
          </a:p>
        </p:txBody>
      </p:sp>
      <p:pic>
        <p:nvPicPr>
          <p:cNvPr id="4" name="Picture 4"/>
          <p:cNvPicPr>
            <a:picLocks noChangeAspect="1" noChangeArrowheads="1"/>
          </p:cNvPicPr>
          <p:nvPr/>
        </p:nvPicPr>
        <p:blipFill>
          <a:blip r:embed="rId3" cstate="print"/>
          <a:srcRect/>
          <a:stretch>
            <a:fillRect/>
          </a:stretch>
        </p:blipFill>
        <p:spPr bwMode="auto">
          <a:xfrm>
            <a:off x="5926579" y="4695670"/>
            <a:ext cx="3287372" cy="2201775"/>
          </a:xfrm>
          <a:prstGeom prst="rect">
            <a:avLst/>
          </a:prstGeom>
          <a:noFill/>
          <a:ln w="9525">
            <a:noFill/>
            <a:miter lim="800000"/>
            <a:headEnd/>
            <a:tailEnd/>
          </a:ln>
          <a:effectLst>
            <a:softEdge rad="317500"/>
          </a:effectLst>
        </p:spPr>
      </p:pic>
      <p:pic>
        <p:nvPicPr>
          <p:cNvPr id="157697" name="Picture 1"/>
          <p:cNvPicPr>
            <a:picLocks noChangeAspect="1" noChangeArrowheads="1"/>
          </p:cNvPicPr>
          <p:nvPr/>
        </p:nvPicPr>
        <p:blipFill>
          <a:blip r:embed="rId4" cstate="print"/>
          <a:srcRect/>
          <a:stretch>
            <a:fillRect/>
          </a:stretch>
        </p:blipFill>
        <p:spPr bwMode="auto">
          <a:xfrm>
            <a:off x="5839225" y="784175"/>
            <a:ext cx="3259050" cy="2444288"/>
          </a:xfrm>
          <a:prstGeom prst="rect">
            <a:avLst/>
          </a:prstGeom>
          <a:noFill/>
          <a:ln w="9525">
            <a:noFill/>
            <a:miter lim="800000"/>
            <a:headEnd/>
            <a:tailEnd/>
          </a:ln>
          <a:effectLst>
            <a:softEdge rad="317500"/>
          </a:effectLst>
        </p:spPr>
      </p:pic>
      <p:pic>
        <p:nvPicPr>
          <p:cNvPr id="8" name="Picture 11"/>
          <p:cNvPicPr>
            <a:picLocks noChangeAspect="1" noChangeArrowheads="1"/>
          </p:cNvPicPr>
          <p:nvPr/>
        </p:nvPicPr>
        <p:blipFill>
          <a:blip r:embed="rId5" cstate="print"/>
          <a:srcRect l="4420" t="11765" r="20442" b="15967"/>
          <a:stretch>
            <a:fillRect/>
          </a:stretch>
        </p:blipFill>
        <p:spPr bwMode="auto">
          <a:xfrm>
            <a:off x="7069975" y="3133900"/>
            <a:ext cx="1828800" cy="1676400"/>
          </a:xfrm>
          <a:prstGeom prst="rect">
            <a:avLst/>
          </a:prstGeom>
          <a:noFill/>
          <a:ln w="9525">
            <a:noFill/>
            <a:miter lim="800000"/>
            <a:headEnd/>
            <a:tailEnd/>
          </a:ln>
          <a:effectLst>
            <a:softEdge rad="1270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62100" y="73777"/>
            <a:ext cx="6019800" cy="704848"/>
          </a:xfrm>
        </p:spPr>
        <p:txBody>
          <a:bodyPr rtlCol="0">
            <a:normAutofit/>
          </a:bodyPr>
          <a:lstStyle/>
          <a:p>
            <a:pPr fontAlgn="auto">
              <a:spcAft>
                <a:spcPts val="0"/>
              </a:spcAft>
              <a:defRPr/>
            </a:pPr>
            <a:r>
              <a:rPr lang="en-US" sz="3400" dirty="0" smtClean="0">
                <a:solidFill>
                  <a:srgbClr val="0E5220"/>
                </a:solidFill>
                <a:latin typeface="Cambria" pitchFamily="18" charset="0"/>
                <a:cs typeface="Times New Roman" pitchFamily="18" charset="0"/>
              </a:rPr>
              <a:t>Integrated Project  Objectives</a:t>
            </a:r>
            <a:endParaRPr lang="en-US" sz="3400" dirty="0">
              <a:solidFill>
                <a:srgbClr val="0E5220"/>
              </a:solidFill>
              <a:latin typeface="Cambria" pitchFamily="18" charset="0"/>
              <a:cs typeface="Times New Roman" pitchFamily="18" charset="0"/>
            </a:endParaRPr>
          </a:p>
        </p:txBody>
      </p:sp>
      <p:pic>
        <p:nvPicPr>
          <p:cNvPr id="5" name="Picture 4" descr="NDVI trends.jpg"/>
          <p:cNvPicPr/>
          <p:nvPr/>
        </p:nvPicPr>
        <p:blipFill>
          <a:blip r:embed="rId3" cstate="print"/>
          <a:stretch>
            <a:fillRect/>
          </a:stretch>
        </p:blipFill>
        <p:spPr>
          <a:xfrm>
            <a:off x="6155264" y="152400"/>
            <a:ext cx="2836336" cy="2438400"/>
          </a:xfrm>
          <a:prstGeom prst="rect">
            <a:avLst/>
          </a:prstGeom>
          <a:effectLst>
            <a:softEdge rad="63500"/>
          </a:effectLst>
        </p:spPr>
      </p:pic>
      <p:pic>
        <p:nvPicPr>
          <p:cNvPr id="8" name="Picture 7" descr="cutthroat.jpg"/>
          <p:cNvPicPr>
            <a:picLocks noChangeAspect="1"/>
          </p:cNvPicPr>
          <p:nvPr/>
        </p:nvPicPr>
        <p:blipFill>
          <a:blip r:embed="rId4" cstate="print"/>
          <a:stretch>
            <a:fillRect/>
          </a:stretch>
        </p:blipFill>
        <p:spPr>
          <a:xfrm>
            <a:off x="6324600" y="2977834"/>
            <a:ext cx="2754645" cy="1371600"/>
          </a:xfrm>
          <a:prstGeom prst="rect">
            <a:avLst/>
          </a:prstGeom>
          <a:effectLst>
            <a:softEdge rad="63500"/>
          </a:effectLst>
        </p:spPr>
      </p:pic>
      <p:sp>
        <p:nvSpPr>
          <p:cNvPr id="9" name="TextBox 8"/>
          <p:cNvSpPr txBox="1"/>
          <p:nvPr/>
        </p:nvSpPr>
        <p:spPr>
          <a:xfrm>
            <a:off x="304800" y="771700"/>
            <a:ext cx="6096000" cy="4945969"/>
          </a:xfrm>
          <a:prstGeom prst="rect">
            <a:avLst/>
          </a:prstGeom>
          <a:noFill/>
        </p:spPr>
        <p:txBody>
          <a:bodyPr wrap="square" rtlCol="0">
            <a:spAutoFit/>
          </a:bodyPr>
          <a:lstStyle/>
          <a:p>
            <a:pPr>
              <a:lnSpc>
                <a:spcPct val="95000"/>
              </a:lnSpc>
            </a:pPr>
            <a:r>
              <a:rPr lang="en-US" sz="2000" dirty="0" smtClean="0"/>
              <a:t>1.  Measure, monitor, and analyze the conditions of ecosystems for conservation decision-making and predictive modeling capabilities using existing, enhanced, and new NASA data, data products, and NASA-data model output </a:t>
            </a:r>
            <a:r>
              <a:rPr lang="en-US" sz="2400" b="1" dirty="0" smtClean="0">
                <a:solidFill>
                  <a:srgbClr val="0E5220"/>
                </a:solidFill>
              </a:rPr>
              <a:t>(Ecosystem Assessment</a:t>
            </a:r>
            <a:r>
              <a:rPr lang="en-US" sz="2000" b="1" dirty="0" smtClean="0">
                <a:solidFill>
                  <a:srgbClr val="0E5220"/>
                </a:solidFill>
              </a:rPr>
              <a:t>).</a:t>
            </a:r>
          </a:p>
          <a:p>
            <a:pPr>
              <a:lnSpc>
                <a:spcPct val="95000"/>
              </a:lnSpc>
            </a:pPr>
            <a:r>
              <a:rPr lang="en-US" sz="2000" b="1" dirty="0" smtClean="0"/>
              <a:t> </a:t>
            </a:r>
            <a:endParaRPr lang="en-US" sz="2000" dirty="0" smtClean="0"/>
          </a:p>
          <a:p>
            <a:pPr>
              <a:lnSpc>
                <a:spcPct val="95000"/>
              </a:lnSpc>
            </a:pPr>
            <a:r>
              <a:rPr lang="en-US" sz="2000" dirty="0" smtClean="0"/>
              <a:t>2.  Implement diagnostic analyses and predictive modeling of (a) habitat movements (distribution), and  (b) population vital rates for understanding the effects of climate and climate-related environmental impacts on species populations </a:t>
            </a:r>
            <a:r>
              <a:rPr lang="en-US" sz="2400" b="1" dirty="0" smtClean="0">
                <a:solidFill>
                  <a:srgbClr val="0E5220"/>
                </a:solidFill>
              </a:rPr>
              <a:t>(Geospatial Analysis).</a:t>
            </a:r>
          </a:p>
          <a:p>
            <a:pPr>
              <a:lnSpc>
                <a:spcPct val="95000"/>
              </a:lnSpc>
            </a:pPr>
            <a:r>
              <a:rPr lang="en-US" sz="2000" b="1" dirty="0" smtClean="0"/>
              <a:t> </a:t>
            </a:r>
            <a:endParaRPr lang="en-US" sz="2000" dirty="0" smtClean="0"/>
          </a:p>
          <a:p>
            <a:pPr>
              <a:lnSpc>
                <a:spcPct val="95000"/>
              </a:lnSpc>
            </a:pPr>
            <a:r>
              <a:rPr lang="en-US" sz="2000" dirty="0" smtClean="0"/>
              <a:t>3.  Enhance user-friendly, computer-based (web and PC) decision-support tools to create species forecasts under habitat and climate projection scenarios, all in a </a:t>
            </a:r>
            <a:r>
              <a:rPr lang="en-US" sz="2000" dirty="0" err="1" smtClean="0"/>
              <a:t>ArcGIS</a:t>
            </a:r>
            <a:r>
              <a:rPr lang="en-US" sz="2000" dirty="0" smtClean="0"/>
              <a:t> environment </a:t>
            </a:r>
            <a:r>
              <a:rPr lang="en-US" sz="2400" b="1" dirty="0" smtClean="0">
                <a:solidFill>
                  <a:srgbClr val="0E5220"/>
                </a:solidFill>
              </a:rPr>
              <a:t>(Landscape Evaluation).</a:t>
            </a:r>
            <a:endParaRPr lang="en-US" sz="2400" b="1" dirty="0">
              <a:solidFill>
                <a:srgbClr val="0E5220"/>
              </a:solidFill>
            </a:endParaRPr>
          </a:p>
        </p:txBody>
      </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24600" y="4741653"/>
            <a:ext cx="2656974" cy="1905000"/>
          </a:xfrm>
          <a:prstGeom prst="rect">
            <a:avLst/>
          </a:prstGeom>
          <a:noFill/>
          <a:ln>
            <a:solidFill>
              <a:schemeClr val="bg1"/>
            </a:solidFill>
          </a:ln>
          <a:effectLst>
            <a:glow rad="63500">
              <a:schemeClr val="accent5">
                <a:satMod val="175000"/>
                <a:alpha val="40000"/>
              </a:schemeClr>
            </a:glow>
            <a:softEdge rad="63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8321</TotalTime>
  <Words>2870</Words>
  <Application>Microsoft Office PowerPoint</Application>
  <PresentationFormat>On-screen Show (4:3)</PresentationFormat>
  <Paragraphs>244</Paragraphs>
  <Slides>27</Slides>
  <Notes>24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Ecosystems in Transition: Decision Support Tools to Measure, Monitor and Forecast Climate Impacts on Migratory Species</vt:lpstr>
      <vt:lpstr>Slide 2</vt:lpstr>
      <vt:lpstr>Combined overarching goal “Quantifying environmental impacts—all factors?—on species populations to build towards spatiotemporal forecasting models for involved decision-makers”</vt:lpstr>
      <vt:lpstr>Background</vt:lpstr>
      <vt:lpstr>Background</vt:lpstr>
      <vt:lpstr>Legacy Data: continuous quasi-experiments</vt:lpstr>
      <vt:lpstr>Legacy Data: continuous quasi-experiments</vt:lpstr>
      <vt:lpstr>Focal Species (Legacy) Data Sets Analyzed</vt:lpstr>
      <vt:lpstr>Integrated Project  Objectives</vt:lpstr>
      <vt:lpstr>Integrated Project  Objectives</vt:lpstr>
      <vt:lpstr>Slide 11</vt:lpstr>
      <vt:lpstr>Overview of Species Decisions Tools (called EAGLES: Ecosystem Assessment, Geospatial Analysis, and Landscape Evaluation System)</vt:lpstr>
      <vt:lpstr>Slide 13</vt:lpstr>
      <vt:lpstr>Example Analysis Enabled by COASTER:  Assessing Changing Greenness Onset Date</vt:lpstr>
      <vt:lpstr>Example 1:  Getting started with migratory species:  Yellowstone Bison</vt:lpstr>
      <vt:lpstr>Slide 16</vt:lpstr>
      <vt:lpstr>Slide 17</vt:lpstr>
      <vt:lpstr>Example 2:  Lesser Scaup Response to Climate</vt:lpstr>
      <vt:lpstr>Example 3:  30-year spatio-temporal I-Bat analysis</vt:lpstr>
      <vt:lpstr>Slide 20</vt:lpstr>
      <vt:lpstr>Temporally Dynamic Covariates (n=30)</vt:lpstr>
      <vt:lpstr>Slide 22</vt:lpstr>
      <vt:lpstr>Slide 23</vt:lpstr>
      <vt:lpstr>Slide 24</vt:lpstr>
      <vt:lpstr>Slide 25</vt:lpstr>
      <vt:lpstr>Slide 26</vt:lpstr>
      <vt:lpstr>Slide 27</vt:lpstr>
    </vt:vector>
  </TitlesOfParts>
  <Company>YERC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Jay</dc:creator>
  <cp:lastModifiedBy>admin</cp:lastModifiedBy>
  <cp:revision>194</cp:revision>
  <dcterms:created xsi:type="dcterms:W3CDTF">2012-03-19T17:27:39Z</dcterms:created>
  <dcterms:modified xsi:type="dcterms:W3CDTF">2012-04-27T04:27:48Z</dcterms:modified>
</cp:coreProperties>
</file>